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7" r:id="rId1"/>
    <p:sldMasterId id="2147484294" r:id="rId2"/>
  </p:sldMasterIdLst>
  <p:notesMasterIdLst>
    <p:notesMasterId r:id="rId13"/>
  </p:notesMasterIdLst>
  <p:handoutMasterIdLst>
    <p:handoutMasterId r:id="rId14"/>
  </p:handoutMasterIdLst>
  <p:sldIdLst>
    <p:sldId id="378" r:id="rId3"/>
    <p:sldId id="381" r:id="rId4"/>
    <p:sldId id="383" r:id="rId5"/>
    <p:sldId id="384" r:id="rId6"/>
    <p:sldId id="386" r:id="rId7"/>
    <p:sldId id="358" r:id="rId8"/>
    <p:sldId id="360" r:id="rId9"/>
    <p:sldId id="373" r:id="rId10"/>
    <p:sldId id="372" r:id="rId11"/>
    <p:sldId id="387" r:id="rId12"/>
  </p:sldIdLst>
  <p:sldSz cx="12192000" cy="6858000"/>
  <p:notesSz cx="6858000" cy="9144000"/>
  <p:defaultTextStyle>
    <a:defPPr>
      <a:defRPr lang="ru-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948B5C6E-EE9F-4727-AE82-4CB8E8DB00DB}">
          <p14:sldIdLst>
            <p14:sldId id="378"/>
            <p14:sldId id="381"/>
            <p14:sldId id="383"/>
            <p14:sldId id="384"/>
            <p14:sldId id="386"/>
            <p14:sldId id="358"/>
            <p14:sldId id="360"/>
            <p14:sldId id="373"/>
            <p14:sldId id="372"/>
            <p14:sldId id="38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E47"/>
    <a:srgbClr val="0066FF"/>
    <a:srgbClr val="3FC82C"/>
    <a:srgbClr val="EEB53E"/>
    <a:srgbClr val="EE7D31"/>
    <a:srgbClr val="5B9BD6"/>
    <a:srgbClr val="F4DAAD"/>
    <a:srgbClr val="AF6021"/>
    <a:srgbClr val="D9AF6B"/>
    <a:srgbClr val="FFC0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668" autoAdjust="0"/>
    <p:restoredTop sz="93383" autoAdjust="0"/>
  </p:normalViewPr>
  <p:slideViewPr>
    <p:cSldViewPr snapToGrid="0" snapToObjects="1">
      <p:cViewPr varScale="1">
        <p:scale>
          <a:sx n="77" d="100"/>
          <a:sy n="77" d="100"/>
        </p:scale>
        <p:origin x="31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5B8B464-0D75-9946-B0EA-0181BE88A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A"/>
          </a:p>
        </p:txBody>
      </p:sp>
      <p:sp>
        <p:nvSpPr>
          <p:cNvPr id="3" name="Date Placeholder 2">
            <a:extLst>
              <a:ext uri="{FF2B5EF4-FFF2-40B4-BE49-F238E27FC236}">
                <a16:creationId xmlns:a16="http://schemas.microsoft.com/office/drawing/2014/main" id="{E46A90C0-CD79-8E49-AD8C-CBAC535F54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752519F-9E4C-8344-A2BA-F499BE614CD1}" type="datetimeFigureOut">
              <a:rPr lang="en-UA" smtClean="0"/>
              <a:t>10/09/2026</a:t>
            </a:fld>
            <a:endParaRPr lang="en-UA"/>
          </a:p>
        </p:txBody>
      </p:sp>
      <p:sp>
        <p:nvSpPr>
          <p:cNvPr id="4" name="Footer Placeholder 3">
            <a:extLst>
              <a:ext uri="{FF2B5EF4-FFF2-40B4-BE49-F238E27FC236}">
                <a16:creationId xmlns:a16="http://schemas.microsoft.com/office/drawing/2014/main" id="{468BBEB9-078C-E84A-BA0C-DBA308EB1F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A"/>
          </a:p>
        </p:txBody>
      </p:sp>
      <p:sp>
        <p:nvSpPr>
          <p:cNvPr id="5" name="Slide Number Placeholder 4">
            <a:extLst>
              <a:ext uri="{FF2B5EF4-FFF2-40B4-BE49-F238E27FC236}">
                <a16:creationId xmlns:a16="http://schemas.microsoft.com/office/drawing/2014/main" id="{9430DF11-D6A2-A143-811C-83B3B0409FD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33AE6A7-2566-8A44-8345-EAE9C54E23EF}" type="slidenum">
              <a:rPr lang="en-UA" smtClean="0"/>
              <a:t>‹№›</a:t>
            </a:fld>
            <a:endParaRPr lang="en-UA"/>
          </a:p>
        </p:txBody>
      </p:sp>
    </p:spTree>
    <p:extLst>
      <p:ext uri="{BB962C8B-B14F-4D97-AF65-F5344CB8AC3E}">
        <p14:creationId xmlns:p14="http://schemas.microsoft.com/office/powerpoint/2010/main" val="4922858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6" name="Shape 46"/>
          <p:cNvSpPr>
            <a:spLocks noGrp="1" noRot="1" noChangeAspect="1"/>
          </p:cNvSpPr>
          <p:nvPr>
            <p:ph type="sldImg"/>
          </p:nvPr>
        </p:nvSpPr>
        <p:spPr>
          <a:xfrm>
            <a:off x="381000" y="685800"/>
            <a:ext cx="6096000" cy="3429000"/>
          </a:xfrm>
          <a:prstGeom prst="rect">
            <a:avLst/>
          </a:prstGeom>
        </p:spPr>
        <p:txBody>
          <a:bodyPr/>
          <a:lstStyle/>
          <a:p>
            <a:endParaRPr dirty="0"/>
          </a:p>
        </p:txBody>
      </p:sp>
      <p:sp>
        <p:nvSpPr>
          <p:cNvPr id="47" name="Shape 4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hf hdr="0" ftr="0" dt="0"/>
  <p:notesStyle>
    <a:lvl1pPr latinLnBrk="0">
      <a:spcBef>
        <a:spcPts val="400"/>
      </a:spcBef>
      <a:defRPr sz="1200">
        <a:latin typeface="+mn-lt"/>
        <a:ea typeface="+mn-ea"/>
        <a:cs typeface="+mn-cs"/>
        <a:sym typeface="Calibri"/>
      </a:defRPr>
    </a:lvl1pPr>
    <a:lvl2pPr indent="228600" latinLnBrk="0">
      <a:spcBef>
        <a:spcPts val="400"/>
      </a:spcBef>
      <a:defRPr sz="1200">
        <a:latin typeface="+mn-lt"/>
        <a:ea typeface="+mn-ea"/>
        <a:cs typeface="+mn-cs"/>
        <a:sym typeface="Calibri"/>
      </a:defRPr>
    </a:lvl2pPr>
    <a:lvl3pPr indent="457200" latinLnBrk="0">
      <a:spcBef>
        <a:spcPts val="400"/>
      </a:spcBef>
      <a:defRPr sz="1200">
        <a:latin typeface="+mn-lt"/>
        <a:ea typeface="+mn-ea"/>
        <a:cs typeface="+mn-cs"/>
        <a:sym typeface="Calibri"/>
      </a:defRPr>
    </a:lvl3pPr>
    <a:lvl4pPr indent="685800" latinLnBrk="0">
      <a:spcBef>
        <a:spcPts val="400"/>
      </a:spcBef>
      <a:defRPr sz="1200">
        <a:latin typeface="+mn-lt"/>
        <a:ea typeface="+mn-ea"/>
        <a:cs typeface="+mn-cs"/>
        <a:sym typeface="Calibri"/>
      </a:defRPr>
    </a:lvl4pPr>
    <a:lvl5pPr indent="914400" latinLnBrk="0">
      <a:spcBef>
        <a:spcPts val="400"/>
      </a:spcBef>
      <a:defRPr sz="1200">
        <a:latin typeface="+mn-lt"/>
        <a:ea typeface="+mn-ea"/>
        <a:cs typeface="+mn-cs"/>
        <a:sym typeface="Calibri"/>
      </a:defRPr>
    </a:lvl5pPr>
    <a:lvl6pPr indent="1143000" latinLnBrk="0">
      <a:spcBef>
        <a:spcPts val="400"/>
      </a:spcBef>
      <a:defRPr sz="1200">
        <a:latin typeface="+mn-lt"/>
        <a:ea typeface="+mn-ea"/>
        <a:cs typeface="+mn-cs"/>
        <a:sym typeface="Calibri"/>
      </a:defRPr>
    </a:lvl6pPr>
    <a:lvl7pPr indent="1371600" latinLnBrk="0">
      <a:spcBef>
        <a:spcPts val="400"/>
      </a:spcBef>
      <a:defRPr sz="1200">
        <a:latin typeface="+mn-lt"/>
        <a:ea typeface="+mn-ea"/>
        <a:cs typeface="+mn-cs"/>
        <a:sym typeface="Calibri"/>
      </a:defRPr>
    </a:lvl7pPr>
    <a:lvl8pPr indent="1600200" latinLnBrk="0">
      <a:spcBef>
        <a:spcPts val="400"/>
      </a:spcBef>
      <a:defRPr sz="1200">
        <a:latin typeface="+mn-lt"/>
        <a:ea typeface="+mn-ea"/>
        <a:cs typeface="+mn-cs"/>
        <a:sym typeface="Calibri"/>
      </a:defRPr>
    </a:lvl8pPr>
    <a:lvl9pPr indent="1828800" latinLnBrk="0">
      <a:spcBef>
        <a:spcPts val="400"/>
      </a:spcBef>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43C1BC3-7994-0F4B-871F-68927D880C87}"/>
              </a:ext>
            </a:extLst>
          </p:cNvPr>
          <p:cNvSpPr/>
          <p:nvPr userDrawn="1"/>
        </p:nvSpPr>
        <p:spPr>
          <a:xfrm>
            <a:off x="0" y="1046922"/>
            <a:ext cx="12192000" cy="5811078"/>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 name="Title 1"/>
          <p:cNvSpPr>
            <a:spLocks noGrp="1"/>
          </p:cNvSpPr>
          <p:nvPr>
            <p:ph type="ctrTitle"/>
          </p:nvPr>
        </p:nvSpPr>
        <p:spPr>
          <a:xfrm>
            <a:off x="3872947" y="3358596"/>
            <a:ext cx="8319052" cy="686081"/>
          </a:xfrm>
        </p:spPr>
        <p:txBody>
          <a:bodyPr anchor="b">
            <a:normAutofit/>
          </a:bodyPr>
          <a:lstStyle>
            <a:lvl1pPr algn="l">
              <a:defRPr sz="3600">
                <a:solidFill>
                  <a:schemeClr val="tx1"/>
                </a:solidFill>
              </a:defRPr>
            </a:lvl1pPr>
          </a:lstStyle>
          <a:p>
            <a:r>
              <a:rPr lang="en-US" dirty="0"/>
              <a:t>Click to edit Master title style</a:t>
            </a:r>
          </a:p>
        </p:txBody>
      </p:sp>
      <p:sp>
        <p:nvSpPr>
          <p:cNvPr id="5" name="Date Placeholder 3">
            <a:extLst>
              <a:ext uri="{FF2B5EF4-FFF2-40B4-BE49-F238E27FC236}">
                <a16:creationId xmlns:a16="http://schemas.microsoft.com/office/drawing/2014/main" id="{056AE69D-3D84-D047-AE1C-0814B2895BA0}"/>
              </a:ext>
            </a:extLst>
          </p:cNvPr>
          <p:cNvSpPr>
            <a:spLocks noGrp="1"/>
          </p:cNvSpPr>
          <p:nvPr>
            <p:ph type="dt" sz="half" idx="10"/>
          </p:nvPr>
        </p:nvSpPr>
        <p:spPr>
          <a:xfrm>
            <a:off x="4931259" y="2112272"/>
            <a:ext cx="2743200" cy="365125"/>
          </a:xfrm>
        </p:spPr>
        <p:txBody>
          <a:bodyPr/>
          <a:lstStyle>
            <a:lvl1pPr>
              <a:defRPr/>
            </a:lvl1pPr>
          </a:lstStyle>
          <a:p>
            <a:pPr>
              <a:defRPr/>
            </a:pPr>
            <a:fld id="{6E88A53C-1586-4A81-8D07-8C7740899274}" type="datetime1">
              <a:rPr lang="en-US" smtClean="0"/>
              <a:t>10/9/2026</a:t>
            </a:fld>
            <a:endParaRPr lang="en-US" dirty="0"/>
          </a:p>
        </p:txBody>
      </p:sp>
      <p:sp>
        <p:nvSpPr>
          <p:cNvPr id="7" name="Slide Number Placeholder 5">
            <a:extLst>
              <a:ext uri="{FF2B5EF4-FFF2-40B4-BE49-F238E27FC236}">
                <a16:creationId xmlns:a16="http://schemas.microsoft.com/office/drawing/2014/main" id="{45B3CCC2-4F9D-7444-AF61-C4F81C8F0170}"/>
              </a:ext>
            </a:extLst>
          </p:cNvPr>
          <p:cNvSpPr>
            <a:spLocks noGrp="1"/>
          </p:cNvSpPr>
          <p:nvPr>
            <p:ph type="sldNum" sz="quarter" idx="12"/>
          </p:nvPr>
        </p:nvSpPr>
        <p:spPr/>
        <p:txBody>
          <a:bodyPr/>
          <a:lstStyle>
            <a:lvl1pPr>
              <a:defRPr/>
            </a:lvl1pPr>
          </a:lstStyle>
          <a:p>
            <a:fld id="{AF074A9C-22E2-2046-A3D6-D53D28045703}" type="slidenum">
              <a:rPr lang="en-US" altLang="en-UA"/>
              <a:pPr/>
              <a:t>‹№›</a:t>
            </a:fld>
            <a:endParaRPr lang="en-US" altLang="en-UA"/>
          </a:p>
        </p:txBody>
      </p:sp>
      <p:pic>
        <p:nvPicPr>
          <p:cNvPr id="9" name="Picture 8" descr="Shape&#10;&#10;Description automatically generated with medium confidence">
            <a:extLst>
              <a:ext uri="{FF2B5EF4-FFF2-40B4-BE49-F238E27FC236}">
                <a16:creationId xmlns:a16="http://schemas.microsoft.com/office/drawing/2014/main" id="{5D8AE5D3-72C4-3F49-8895-58FF766385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8292"/>
            <a:ext cx="3067503" cy="927651"/>
          </a:xfrm>
          <a:prstGeom prst="rect">
            <a:avLst/>
          </a:prstGeom>
        </p:spPr>
      </p:pic>
      <p:sp>
        <p:nvSpPr>
          <p:cNvPr id="11" name="Title 1">
            <a:extLst>
              <a:ext uri="{FF2B5EF4-FFF2-40B4-BE49-F238E27FC236}">
                <a16:creationId xmlns:a16="http://schemas.microsoft.com/office/drawing/2014/main" id="{344256A2-BCFF-C042-824B-A0EA3853F45E}"/>
              </a:ext>
            </a:extLst>
          </p:cNvPr>
          <p:cNvSpPr txBox="1">
            <a:spLocks/>
          </p:cNvSpPr>
          <p:nvPr userDrawn="1"/>
        </p:nvSpPr>
        <p:spPr bwMode="auto">
          <a:xfrm>
            <a:off x="3604590" y="1516679"/>
            <a:ext cx="8587409" cy="44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fontScale="62500" lnSpcReduction="20000"/>
          </a:bodyPr>
          <a:lstStyle>
            <a:lvl1pPr algn="l" rtl="0" fontAlgn="base">
              <a:lnSpc>
                <a:spcPct val="90000"/>
              </a:lnSpc>
              <a:spcBef>
                <a:spcPct val="0"/>
              </a:spcBef>
              <a:spcAft>
                <a:spcPct val="0"/>
              </a:spcAft>
              <a:defRPr sz="36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e-Ukraine Head Medium" pitchFamily="2" charset="77"/>
              </a:defRPr>
            </a:lvl2pPr>
            <a:lvl3pPr algn="l" rtl="0" fontAlgn="base">
              <a:lnSpc>
                <a:spcPct val="90000"/>
              </a:lnSpc>
              <a:spcBef>
                <a:spcPct val="0"/>
              </a:spcBef>
              <a:spcAft>
                <a:spcPct val="0"/>
              </a:spcAft>
              <a:defRPr sz="4400">
                <a:solidFill>
                  <a:schemeClr val="tx1"/>
                </a:solidFill>
                <a:latin typeface="e-Ukraine Head Medium" pitchFamily="2" charset="77"/>
              </a:defRPr>
            </a:lvl3pPr>
            <a:lvl4pPr algn="l" rtl="0" fontAlgn="base">
              <a:lnSpc>
                <a:spcPct val="90000"/>
              </a:lnSpc>
              <a:spcBef>
                <a:spcPct val="0"/>
              </a:spcBef>
              <a:spcAft>
                <a:spcPct val="0"/>
              </a:spcAft>
              <a:defRPr sz="4400">
                <a:solidFill>
                  <a:schemeClr val="tx1"/>
                </a:solidFill>
                <a:latin typeface="e-Ukraine Head Medium" pitchFamily="2" charset="77"/>
              </a:defRPr>
            </a:lvl4pPr>
            <a:lvl5pPr algn="l" rtl="0" fontAlgn="base">
              <a:lnSpc>
                <a:spcPct val="90000"/>
              </a:lnSpc>
              <a:spcBef>
                <a:spcPct val="0"/>
              </a:spcBef>
              <a:spcAft>
                <a:spcPct val="0"/>
              </a:spcAft>
              <a:defRPr sz="4400">
                <a:solidFill>
                  <a:schemeClr val="tx1"/>
                </a:solidFill>
                <a:latin typeface="e-Ukraine Head Medium" pitchFamily="2" charset="77"/>
              </a:defRPr>
            </a:lvl5pPr>
            <a:lvl6pPr marL="457200" algn="l" rtl="0" fontAlgn="base">
              <a:lnSpc>
                <a:spcPct val="90000"/>
              </a:lnSpc>
              <a:spcBef>
                <a:spcPct val="0"/>
              </a:spcBef>
              <a:spcAft>
                <a:spcPct val="0"/>
              </a:spcAft>
              <a:defRPr sz="4400">
                <a:solidFill>
                  <a:schemeClr val="tx1"/>
                </a:solidFill>
                <a:latin typeface="e-Ukraine Head Medium" pitchFamily="2" charset="77"/>
              </a:defRPr>
            </a:lvl6pPr>
            <a:lvl7pPr marL="914400" algn="l" rtl="0" fontAlgn="base">
              <a:lnSpc>
                <a:spcPct val="90000"/>
              </a:lnSpc>
              <a:spcBef>
                <a:spcPct val="0"/>
              </a:spcBef>
              <a:spcAft>
                <a:spcPct val="0"/>
              </a:spcAft>
              <a:defRPr sz="4400">
                <a:solidFill>
                  <a:schemeClr val="tx1"/>
                </a:solidFill>
                <a:latin typeface="e-Ukraine Head Medium" pitchFamily="2" charset="77"/>
              </a:defRPr>
            </a:lvl7pPr>
            <a:lvl8pPr marL="1371600" algn="l" rtl="0" fontAlgn="base">
              <a:lnSpc>
                <a:spcPct val="90000"/>
              </a:lnSpc>
              <a:spcBef>
                <a:spcPct val="0"/>
              </a:spcBef>
              <a:spcAft>
                <a:spcPct val="0"/>
              </a:spcAft>
              <a:defRPr sz="4400">
                <a:solidFill>
                  <a:schemeClr val="tx1"/>
                </a:solidFill>
                <a:latin typeface="e-Ukraine Head Medium" pitchFamily="2" charset="77"/>
              </a:defRPr>
            </a:lvl8pPr>
            <a:lvl9pPr marL="1828800" algn="l" rtl="0" fontAlgn="base">
              <a:lnSpc>
                <a:spcPct val="90000"/>
              </a:lnSpc>
              <a:spcBef>
                <a:spcPct val="0"/>
              </a:spcBef>
              <a:spcAft>
                <a:spcPct val="0"/>
              </a:spcAft>
              <a:defRPr sz="4400">
                <a:solidFill>
                  <a:schemeClr val="tx1"/>
                </a:solidFill>
                <a:latin typeface="e-Ukraine Head Medium" pitchFamily="2" charset="77"/>
              </a:defRPr>
            </a:lvl9pPr>
          </a:lstStyle>
          <a:p>
            <a:pPr algn="r" eaLnBrk="1" hangingPunct="1">
              <a:lnSpc>
                <a:spcPct val="120000"/>
              </a:lnSpc>
            </a:pPr>
            <a:r>
              <a:rPr lang="uk-UA" dirty="0"/>
              <a:t>Засідання Ради національної безпеки та оборони України</a:t>
            </a:r>
            <a:endParaRPr lang="en-US" dirty="0"/>
          </a:p>
        </p:txBody>
      </p:sp>
      <p:pic>
        <p:nvPicPr>
          <p:cNvPr id="14" name="Picture 13" descr="Shape&#10;&#10;Description automatically generated with medium confidence">
            <a:extLst>
              <a:ext uri="{FF2B5EF4-FFF2-40B4-BE49-F238E27FC236}">
                <a16:creationId xmlns:a16="http://schemas.microsoft.com/office/drawing/2014/main" id="{298F9864-073C-914D-A713-BC4BCCDDBFA1}"/>
              </a:ext>
            </a:extLst>
          </p:cNvPr>
          <p:cNvPicPr>
            <a:picLocks noChangeAspect="1"/>
          </p:cNvPicPr>
          <p:nvPr userDrawn="1"/>
        </p:nvPicPr>
        <p:blipFill rotWithShape="1">
          <a:blip r:embed="rId3">
            <a:alphaModFix amt="5000"/>
            <a:extLst>
              <a:ext uri="{28A0092B-C50C-407E-A947-70E740481C1C}">
                <a14:useLocalDpi xmlns:a14="http://schemas.microsoft.com/office/drawing/2010/main" val="0"/>
              </a:ext>
            </a:extLst>
          </a:blip>
          <a:srcRect l="4498" r="82104"/>
          <a:stretch/>
        </p:blipFill>
        <p:spPr>
          <a:xfrm>
            <a:off x="148361" y="2112272"/>
            <a:ext cx="2517913" cy="5185161"/>
          </a:xfrm>
          <a:prstGeom prst="rect">
            <a:avLst/>
          </a:prstGeom>
        </p:spPr>
      </p:pic>
    </p:spTree>
    <p:extLst>
      <p:ext uri="{BB962C8B-B14F-4D97-AF65-F5344CB8AC3E}">
        <p14:creationId xmlns:p14="http://schemas.microsoft.com/office/powerpoint/2010/main" val="3136928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4" name="Прямоугольник 23">
            <a:extLst>
              <a:ext uri="{FF2B5EF4-FFF2-40B4-BE49-F238E27FC236}">
                <a16:creationId xmlns:a16="http://schemas.microsoft.com/office/drawing/2014/main" id="{B6715FC0-8F88-E44C-AEF3-24158A8F1655}"/>
              </a:ext>
            </a:extLst>
          </p:cNvPr>
          <p:cNvSpPr/>
          <p:nvPr userDrawn="1"/>
        </p:nvSpPr>
        <p:spPr>
          <a:xfrm>
            <a:off x="-23813" y="-19050"/>
            <a:ext cx="12215813" cy="1292279"/>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x-none" sz="6000" b="1">
              <a:solidFill>
                <a:schemeClr val="bg1"/>
              </a:solidFill>
              <a:latin typeface="e-Ukraine Head Bold" pitchFamily="2" charset="0"/>
            </a:endParaRPr>
          </a:p>
        </p:txBody>
      </p:sp>
      <p:sp>
        <p:nvSpPr>
          <p:cNvPr id="2" name="Title 1"/>
          <p:cNvSpPr>
            <a:spLocks noGrp="1"/>
          </p:cNvSpPr>
          <p:nvPr>
            <p:ph type="title"/>
          </p:nvPr>
        </p:nvSpPr>
        <p:spPr>
          <a:xfrm>
            <a:off x="317581" y="793823"/>
            <a:ext cx="11036219" cy="479406"/>
          </a:xfrm>
        </p:spPr>
        <p:txBody>
          <a:bodyPr>
            <a:normAutofit/>
          </a:bodyPr>
          <a:lstStyle>
            <a:lvl1pPr>
              <a:defRPr sz="3200">
                <a:solidFill>
                  <a:schemeClr val="tx1"/>
                </a:solidFill>
              </a:defRPr>
            </a:lvl1pPr>
          </a:lstStyle>
          <a:p>
            <a:r>
              <a:rPr lang="en-US" dirty="0"/>
              <a:t>Click to edit Master title style</a:t>
            </a:r>
          </a:p>
        </p:txBody>
      </p:sp>
      <p:sp>
        <p:nvSpPr>
          <p:cNvPr id="3" name="Content Placeholder 2"/>
          <p:cNvSpPr>
            <a:spLocks noGrp="1"/>
          </p:cNvSpPr>
          <p:nvPr>
            <p:ph idx="1"/>
          </p:nvPr>
        </p:nvSpPr>
        <p:spPr/>
        <p:txBody>
          <a:bodyPr/>
          <a:lstStyle>
            <a:lvl2pPr>
              <a:defRPr sz="1400"/>
            </a:lvl2pPr>
            <a:lvl3pPr>
              <a:defRPr sz="1400"/>
            </a:lvl3pPr>
            <a:lvl4pPr>
              <a:defRPr sz="1400"/>
            </a:lvl4pPr>
            <a:lvl5pPr>
              <a:defRPr sz="1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3">
            <a:extLst>
              <a:ext uri="{FF2B5EF4-FFF2-40B4-BE49-F238E27FC236}">
                <a16:creationId xmlns:a16="http://schemas.microsoft.com/office/drawing/2014/main" id="{E8051AAA-EEB0-5648-82DF-A7126F8A4841}"/>
              </a:ext>
            </a:extLst>
          </p:cNvPr>
          <p:cNvSpPr>
            <a:spLocks noGrp="1"/>
          </p:cNvSpPr>
          <p:nvPr>
            <p:ph type="dt" sz="half" idx="10"/>
          </p:nvPr>
        </p:nvSpPr>
        <p:spPr/>
        <p:txBody>
          <a:bodyPr/>
          <a:lstStyle>
            <a:lvl1pPr>
              <a:defRPr/>
            </a:lvl1pPr>
          </a:lstStyle>
          <a:p>
            <a:pPr>
              <a:defRPr/>
            </a:pPr>
            <a:fld id="{4A45D88D-6BAE-4029-A7FE-96DBA354B093}" type="datetime1">
              <a:rPr lang="en-US" smtClean="0"/>
              <a:t>10/9/2026</a:t>
            </a:fld>
            <a:endParaRPr lang="en-US"/>
          </a:p>
        </p:txBody>
      </p:sp>
      <p:sp>
        <p:nvSpPr>
          <p:cNvPr id="7" name="Footer Placeholder 4">
            <a:extLst>
              <a:ext uri="{FF2B5EF4-FFF2-40B4-BE49-F238E27FC236}">
                <a16:creationId xmlns:a16="http://schemas.microsoft.com/office/drawing/2014/main" id="{A1FB5AF6-E7E8-1A45-ADB6-FA5C3F4EC8EA}"/>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D26C46EA-32BF-7443-9F36-33D196704F6A}"/>
              </a:ext>
            </a:extLst>
          </p:cNvPr>
          <p:cNvSpPr>
            <a:spLocks noGrp="1"/>
          </p:cNvSpPr>
          <p:nvPr>
            <p:ph type="sldNum" sz="quarter" idx="12"/>
          </p:nvPr>
        </p:nvSpPr>
        <p:spPr/>
        <p:txBody>
          <a:bodyPr/>
          <a:lstStyle>
            <a:lvl1pPr>
              <a:defRPr/>
            </a:lvl1pPr>
          </a:lstStyle>
          <a:p>
            <a:fld id="{75137EBF-1B97-7340-8776-F81943DDF063}" type="slidenum">
              <a:rPr lang="en-US" altLang="en-UA"/>
              <a:pPr/>
              <a:t>‹№›</a:t>
            </a:fld>
            <a:endParaRPr lang="en-US" altLang="en-UA"/>
          </a:p>
        </p:txBody>
      </p:sp>
      <p:pic>
        <p:nvPicPr>
          <p:cNvPr id="9" name="Picture 8" descr="Shape&#10;&#10;Description automatically generated with medium confidence">
            <a:extLst>
              <a:ext uri="{FF2B5EF4-FFF2-40B4-BE49-F238E27FC236}">
                <a16:creationId xmlns:a16="http://schemas.microsoft.com/office/drawing/2014/main" id="{BB23D494-94FE-0E42-9158-BE0492AF42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7581" y="-35479"/>
            <a:ext cx="2204774" cy="666751"/>
          </a:xfrm>
          <a:prstGeom prst="rect">
            <a:avLst/>
          </a:prstGeom>
        </p:spPr>
      </p:pic>
    </p:spTree>
    <p:extLst>
      <p:ext uri="{BB962C8B-B14F-4D97-AF65-F5344CB8AC3E}">
        <p14:creationId xmlns:p14="http://schemas.microsoft.com/office/powerpoint/2010/main" val="2420528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4" name="Прямоугольник 23">
            <a:extLst>
              <a:ext uri="{FF2B5EF4-FFF2-40B4-BE49-F238E27FC236}">
                <a16:creationId xmlns:a16="http://schemas.microsoft.com/office/drawing/2014/main" id="{EA8F3A2B-2105-ED4C-AFE7-9E3947C682DD}"/>
              </a:ext>
            </a:extLst>
          </p:cNvPr>
          <p:cNvSpPr/>
          <p:nvPr userDrawn="1"/>
        </p:nvSpPr>
        <p:spPr>
          <a:xfrm>
            <a:off x="0" y="1273175"/>
            <a:ext cx="12215813" cy="5584825"/>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x-none" sz="6000" b="1">
              <a:solidFill>
                <a:srgbClr val="6EAA45"/>
              </a:solidFill>
              <a:latin typeface="e-Ukraine Head Bold" pitchFamily="2" charset="0"/>
            </a:endParaRPr>
          </a:p>
        </p:txBody>
      </p:sp>
      <p:sp>
        <p:nvSpPr>
          <p:cNvPr id="2" name="Title 1"/>
          <p:cNvSpPr>
            <a:spLocks noGrp="1"/>
          </p:cNvSpPr>
          <p:nvPr>
            <p:ph type="title"/>
          </p:nvPr>
        </p:nvSpPr>
        <p:spPr>
          <a:xfrm>
            <a:off x="317581" y="793823"/>
            <a:ext cx="11036219" cy="479406"/>
          </a:xfrm>
        </p:spPr>
        <p:txBody>
          <a:bodyPr>
            <a:normAutofit/>
          </a:bodyPr>
          <a:lstStyle>
            <a:lvl1pPr>
              <a:defRPr sz="3200">
                <a:solidFill>
                  <a:schemeClr val="tx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3">
            <a:extLst>
              <a:ext uri="{FF2B5EF4-FFF2-40B4-BE49-F238E27FC236}">
                <a16:creationId xmlns:a16="http://schemas.microsoft.com/office/drawing/2014/main" id="{2D61F796-5C01-CA44-9E7E-212F26C6A9E6}"/>
              </a:ext>
            </a:extLst>
          </p:cNvPr>
          <p:cNvSpPr>
            <a:spLocks noGrp="1"/>
          </p:cNvSpPr>
          <p:nvPr>
            <p:ph type="dt" sz="half" idx="10"/>
          </p:nvPr>
        </p:nvSpPr>
        <p:spPr/>
        <p:txBody>
          <a:bodyPr/>
          <a:lstStyle>
            <a:lvl1pPr>
              <a:defRPr smtClean="0">
                <a:solidFill>
                  <a:schemeClr val="bg1"/>
                </a:solidFill>
              </a:defRPr>
            </a:lvl1pPr>
          </a:lstStyle>
          <a:p>
            <a:pPr>
              <a:defRPr/>
            </a:pPr>
            <a:fld id="{DA9D9FBF-840D-4956-A92E-53893D1D2AFC}" type="datetime1">
              <a:rPr lang="en-US" smtClean="0"/>
              <a:t>10/9/2026</a:t>
            </a:fld>
            <a:endParaRPr lang="en-US"/>
          </a:p>
        </p:txBody>
      </p:sp>
      <p:sp>
        <p:nvSpPr>
          <p:cNvPr id="7" name="Footer Placeholder 4">
            <a:extLst>
              <a:ext uri="{FF2B5EF4-FFF2-40B4-BE49-F238E27FC236}">
                <a16:creationId xmlns:a16="http://schemas.microsoft.com/office/drawing/2014/main" id="{438C36D8-C350-4F4A-926C-227F540A0F10}"/>
              </a:ext>
            </a:extLst>
          </p:cNvPr>
          <p:cNvSpPr>
            <a:spLocks noGrp="1"/>
          </p:cNvSpPr>
          <p:nvPr>
            <p:ph type="ftr" sz="quarter" idx="11"/>
          </p:nvPr>
        </p:nvSpPr>
        <p:spPr/>
        <p:txBody>
          <a:bodyPr/>
          <a:lstStyle>
            <a:lvl1pPr>
              <a:defRPr>
                <a:solidFill>
                  <a:schemeClr val="bg1"/>
                </a:solidFill>
              </a:defRPr>
            </a:lvl1pPr>
          </a:lstStyle>
          <a:p>
            <a:pPr>
              <a:defRPr/>
            </a:pPr>
            <a:endParaRPr lang="en-US"/>
          </a:p>
        </p:txBody>
      </p:sp>
      <p:sp>
        <p:nvSpPr>
          <p:cNvPr id="8" name="Slide Number Placeholder 5">
            <a:extLst>
              <a:ext uri="{FF2B5EF4-FFF2-40B4-BE49-F238E27FC236}">
                <a16:creationId xmlns:a16="http://schemas.microsoft.com/office/drawing/2014/main" id="{14299927-B50C-104C-96EF-572A2493E06C}"/>
              </a:ext>
            </a:extLst>
          </p:cNvPr>
          <p:cNvSpPr>
            <a:spLocks noGrp="1"/>
          </p:cNvSpPr>
          <p:nvPr>
            <p:ph type="sldNum" sz="quarter" idx="12"/>
          </p:nvPr>
        </p:nvSpPr>
        <p:spPr/>
        <p:txBody>
          <a:bodyPr/>
          <a:lstStyle>
            <a:lvl1pPr>
              <a:defRPr>
                <a:solidFill>
                  <a:schemeClr val="bg1"/>
                </a:solidFill>
              </a:defRPr>
            </a:lvl1pPr>
          </a:lstStyle>
          <a:p>
            <a:fld id="{5DAC4EF6-3C8D-8040-996D-094C838DD2D4}" type="slidenum">
              <a:rPr lang="en-US" altLang="en-UA"/>
              <a:pPr/>
              <a:t>‹№›</a:t>
            </a:fld>
            <a:endParaRPr lang="en-US" altLang="en-UA"/>
          </a:p>
        </p:txBody>
      </p:sp>
      <p:pic>
        <p:nvPicPr>
          <p:cNvPr id="9" name="Picture 8" descr="Shape&#10;&#10;Description automatically generated with medium confidence">
            <a:extLst>
              <a:ext uri="{FF2B5EF4-FFF2-40B4-BE49-F238E27FC236}">
                <a16:creationId xmlns:a16="http://schemas.microsoft.com/office/drawing/2014/main" id="{FDC86A5E-7BB8-5A43-A9E7-AFB6A55896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7581" y="-35479"/>
            <a:ext cx="2204774" cy="666751"/>
          </a:xfrm>
          <a:prstGeom prst="rect">
            <a:avLst/>
          </a:prstGeom>
        </p:spPr>
      </p:pic>
    </p:spTree>
    <p:extLst>
      <p:ext uri="{BB962C8B-B14F-4D97-AF65-F5344CB8AC3E}">
        <p14:creationId xmlns:p14="http://schemas.microsoft.com/office/powerpoint/2010/main" val="3339639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FDD33F1-4394-4538-997B-0C256747378B}" type="datetime1">
              <a:rPr lang="en-US" smtClean="0"/>
              <a:t>10/9/2026</a:t>
            </a:fld>
            <a:endParaRPr lang="ru-UA"/>
          </a:p>
        </p:txBody>
      </p:sp>
      <p:sp>
        <p:nvSpPr>
          <p:cNvPr id="4" name="Footer Placeholder 3"/>
          <p:cNvSpPr>
            <a:spLocks noGrp="1"/>
          </p:cNvSpPr>
          <p:nvPr>
            <p:ph type="ftr" sz="quarter" idx="11"/>
          </p:nvPr>
        </p:nvSpPr>
        <p:spPr/>
        <p:txBody>
          <a:bodyPr/>
          <a:lstStyle/>
          <a:p>
            <a:endParaRPr lang="ru-UA"/>
          </a:p>
        </p:txBody>
      </p:sp>
      <p:sp>
        <p:nvSpPr>
          <p:cNvPr id="5" name="Slide Number Placeholder 4"/>
          <p:cNvSpPr>
            <a:spLocks noGrp="1"/>
          </p:cNvSpPr>
          <p:nvPr>
            <p:ph type="sldNum" sz="quarter" idx="12"/>
          </p:nvPr>
        </p:nvSpPr>
        <p:spPr/>
        <p:txBody>
          <a:bodyPr/>
          <a:lstStyle/>
          <a:p>
            <a:fld id="{86CB4B4D-7CA3-9044-876B-883B54F8677D}" type="slidenum">
              <a:rPr lang="ru-UA" smtClean="0"/>
              <a:t>‹№›</a:t>
            </a:fld>
            <a:endParaRPr lang="ru-UA"/>
          </a:p>
        </p:txBody>
      </p:sp>
    </p:spTree>
    <p:extLst>
      <p:ext uri="{BB962C8B-B14F-4D97-AF65-F5344CB8AC3E}">
        <p14:creationId xmlns:p14="http://schemas.microsoft.com/office/powerpoint/2010/main" val="4275848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BCB2A1-13C8-4F53-B62A-5DF0A2D19157}" type="datetime1">
              <a:rPr lang="en-US" smtClean="0"/>
              <a:t>10/9/2026</a:t>
            </a:fld>
            <a:endParaRPr lang="ru-UA"/>
          </a:p>
        </p:txBody>
      </p:sp>
      <p:sp>
        <p:nvSpPr>
          <p:cNvPr id="3" name="Footer Placeholder 2"/>
          <p:cNvSpPr>
            <a:spLocks noGrp="1"/>
          </p:cNvSpPr>
          <p:nvPr>
            <p:ph type="ftr" sz="quarter" idx="11"/>
          </p:nvPr>
        </p:nvSpPr>
        <p:spPr/>
        <p:txBody>
          <a:bodyPr/>
          <a:lstStyle/>
          <a:p>
            <a:endParaRPr lang="ru-UA"/>
          </a:p>
        </p:txBody>
      </p:sp>
      <p:sp>
        <p:nvSpPr>
          <p:cNvPr id="4" name="Slide Number Placeholder 3"/>
          <p:cNvSpPr>
            <a:spLocks noGrp="1"/>
          </p:cNvSpPr>
          <p:nvPr>
            <p:ph type="sldNum" sz="quarter" idx="12"/>
          </p:nvPr>
        </p:nvSpPr>
        <p:spPr/>
        <p:txBody>
          <a:bodyPr/>
          <a:lstStyle/>
          <a:p>
            <a:fld id="{86CB4B4D-7CA3-9044-876B-883B54F8677D}" type="slidenum">
              <a:rPr lang="ru-UA" smtClean="0"/>
              <a:t>‹№›</a:t>
            </a:fld>
            <a:endParaRPr lang="ru-UA"/>
          </a:p>
        </p:txBody>
      </p:sp>
    </p:spTree>
    <p:extLst>
      <p:ext uri="{BB962C8B-B14F-4D97-AF65-F5344CB8AC3E}">
        <p14:creationId xmlns:p14="http://schemas.microsoft.com/office/powerpoint/2010/main" val="3562224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fld id="{DDDAF342-7A8C-4CE7-8CF6-821AD30E1EFD}" type="datetime1">
              <a:rPr lang="en-US" smtClean="0"/>
              <a:t>10/9/2026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32C3AFF8-37BF-9A4B-BB6C-5B799FA3B986}" type="slidenum">
              <a:rPr lang="en-US" altLang="en-UA" smtClean="0"/>
              <a:pPr/>
              <a:t>‹№›</a:t>
            </a:fld>
            <a:endParaRPr lang="en-US" altLang="en-UA"/>
          </a:p>
        </p:txBody>
      </p:sp>
    </p:spTree>
    <p:extLst>
      <p:ext uri="{BB962C8B-B14F-4D97-AF65-F5344CB8AC3E}">
        <p14:creationId xmlns:p14="http://schemas.microsoft.com/office/powerpoint/2010/main" val="2260976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7A4D59DF-9000-460C-AB2F-FFBF22C4D82B}" type="datetime1">
              <a:rPr lang="en-US" smtClean="0"/>
              <a:t>10/9/2026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32C3AFF8-37BF-9A4B-BB6C-5B799FA3B986}" type="slidenum">
              <a:rPr lang="en-US" altLang="en-UA" smtClean="0"/>
              <a:pPr/>
              <a:t>‹№›</a:t>
            </a:fld>
            <a:endParaRPr lang="en-US" altLang="en-UA"/>
          </a:p>
        </p:txBody>
      </p:sp>
    </p:spTree>
    <p:extLst>
      <p:ext uri="{BB962C8B-B14F-4D97-AF65-F5344CB8AC3E}">
        <p14:creationId xmlns:p14="http://schemas.microsoft.com/office/powerpoint/2010/main" val="3857135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8B0E34EB-93AB-4A08-BE2B-89529FCC8060}" type="datetime1">
              <a:rPr lang="en-US" smtClean="0"/>
              <a:t>10/9/2026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32C3AFF8-37BF-9A4B-BB6C-5B799FA3B986}" type="slidenum">
              <a:rPr lang="en-US" altLang="en-UA" smtClean="0"/>
              <a:pPr/>
              <a:t>‹№›</a:t>
            </a:fld>
            <a:endParaRPr lang="en-US" altLang="en-UA"/>
          </a:p>
        </p:txBody>
      </p:sp>
    </p:spTree>
    <p:extLst>
      <p:ext uri="{BB962C8B-B14F-4D97-AF65-F5344CB8AC3E}">
        <p14:creationId xmlns:p14="http://schemas.microsoft.com/office/powerpoint/2010/main" val="1744758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a:defRPr/>
            </a:pPr>
            <a:fld id="{211F47B1-D245-49B0-BDC5-E430F49F8423}" type="datetime1">
              <a:rPr lang="en-US" smtClean="0"/>
              <a:t>10/9/2026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32C3AFF8-37BF-9A4B-BB6C-5B799FA3B986}" type="slidenum">
              <a:rPr lang="en-US" altLang="en-UA" smtClean="0"/>
              <a:pPr/>
              <a:t>‹№›</a:t>
            </a:fld>
            <a:endParaRPr lang="en-US" altLang="en-UA"/>
          </a:p>
        </p:txBody>
      </p:sp>
    </p:spTree>
    <p:extLst>
      <p:ext uri="{BB962C8B-B14F-4D97-AF65-F5344CB8AC3E}">
        <p14:creationId xmlns:p14="http://schemas.microsoft.com/office/powerpoint/2010/main" val="3569723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fld id="{AA20E65F-2696-4654-B3B3-BDBF76A9A0D1}" type="datetime1">
              <a:rPr lang="en-US" smtClean="0"/>
              <a:t>10/9/2026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32C3AFF8-37BF-9A4B-BB6C-5B799FA3B986}" type="slidenum">
              <a:rPr lang="en-US" altLang="en-UA" smtClean="0"/>
              <a:pPr/>
              <a:t>‹№›</a:t>
            </a:fld>
            <a:endParaRPr lang="en-US" altLang="en-UA"/>
          </a:p>
        </p:txBody>
      </p:sp>
    </p:spTree>
    <p:extLst>
      <p:ext uri="{BB962C8B-B14F-4D97-AF65-F5344CB8AC3E}">
        <p14:creationId xmlns:p14="http://schemas.microsoft.com/office/powerpoint/2010/main" val="516770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384AFA4C-FB3D-421E-9BCF-971547C66DE9}" type="datetime1">
              <a:rPr lang="en-US" smtClean="0"/>
              <a:t>10/9/2026</a:t>
            </a:fld>
            <a:endParaRPr lang="ru-UA"/>
          </a:p>
        </p:txBody>
      </p:sp>
      <p:sp>
        <p:nvSpPr>
          <p:cNvPr id="4" name="Footer Placeholder 3"/>
          <p:cNvSpPr>
            <a:spLocks noGrp="1"/>
          </p:cNvSpPr>
          <p:nvPr>
            <p:ph type="ftr" sz="quarter" idx="11"/>
          </p:nvPr>
        </p:nvSpPr>
        <p:spPr/>
        <p:txBody>
          <a:bodyPr/>
          <a:lstStyle/>
          <a:p>
            <a:endParaRPr lang="ru-UA"/>
          </a:p>
        </p:txBody>
      </p:sp>
      <p:sp>
        <p:nvSpPr>
          <p:cNvPr id="5" name="Slide Number Placeholder 4"/>
          <p:cNvSpPr>
            <a:spLocks noGrp="1"/>
          </p:cNvSpPr>
          <p:nvPr>
            <p:ph type="sldNum" sz="quarter" idx="12"/>
          </p:nvPr>
        </p:nvSpPr>
        <p:spPr/>
        <p:txBody>
          <a:bodyPr/>
          <a:lstStyle/>
          <a:p>
            <a:fld id="{86CB4B4D-7CA3-9044-876B-883B54F8677D}" type="slidenum">
              <a:rPr lang="ru-UA" smtClean="0"/>
              <a:t>‹№›</a:t>
            </a:fld>
            <a:endParaRPr lang="ru-UA"/>
          </a:p>
        </p:txBody>
      </p:sp>
    </p:spTree>
    <p:extLst>
      <p:ext uri="{BB962C8B-B14F-4D97-AF65-F5344CB8AC3E}">
        <p14:creationId xmlns:p14="http://schemas.microsoft.com/office/powerpoint/2010/main" val="1276950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4242F3-D941-4252-90B5-A82043AD8957}" type="datetime1">
              <a:rPr lang="en-US" smtClean="0"/>
              <a:t>10/9/2026</a:t>
            </a:fld>
            <a:endParaRPr lang="ru-UA"/>
          </a:p>
        </p:txBody>
      </p:sp>
      <p:sp>
        <p:nvSpPr>
          <p:cNvPr id="3" name="Footer Placeholder 2"/>
          <p:cNvSpPr>
            <a:spLocks noGrp="1"/>
          </p:cNvSpPr>
          <p:nvPr>
            <p:ph type="ftr" sz="quarter" idx="11"/>
          </p:nvPr>
        </p:nvSpPr>
        <p:spPr/>
        <p:txBody>
          <a:bodyPr/>
          <a:lstStyle/>
          <a:p>
            <a:endParaRPr lang="ru-UA"/>
          </a:p>
        </p:txBody>
      </p:sp>
      <p:sp>
        <p:nvSpPr>
          <p:cNvPr id="4" name="Slide Number Placeholder 3"/>
          <p:cNvSpPr>
            <a:spLocks noGrp="1"/>
          </p:cNvSpPr>
          <p:nvPr>
            <p:ph type="sldNum" sz="quarter" idx="12"/>
          </p:nvPr>
        </p:nvSpPr>
        <p:spPr/>
        <p:txBody>
          <a:bodyPr/>
          <a:lstStyle/>
          <a:p>
            <a:fld id="{86CB4B4D-7CA3-9044-876B-883B54F8677D}" type="slidenum">
              <a:rPr lang="ru-UA" smtClean="0"/>
              <a:t>‹№›</a:t>
            </a:fld>
            <a:endParaRPr lang="ru-UA"/>
          </a:p>
        </p:txBody>
      </p:sp>
    </p:spTree>
    <p:extLst>
      <p:ext uri="{BB962C8B-B14F-4D97-AF65-F5344CB8AC3E}">
        <p14:creationId xmlns:p14="http://schemas.microsoft.com/office/powerpoint/2010/main" val="17556800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366E0CBE-E7C2-48F4-930F-7A39FCCA1446}" type="datetime1">
              <a:rPr lang="en-US" smtClean="0"/>
              <a:t>10/9/2026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32C3AFF8-37BF-9A4B-BB6C-5B799FA3B986}" type="slidenum">
              <a:rPr lang="en-US" altLang="en-UA" smtClean="0"/>
              <a:pPr/>
              <a:t>‹№›</a:t>
            </a:fld>
            <a:endParaRPr lang="en-US" altLang="en-UA"/>
          </a:p>
        </p:txBody>
      </p:sp>
    </p:spTree>
    <p:extLst>
      <p:ext uri="{BB962C8B-B14F-4D97-AF65-F5344CB8AC3E}">
        <p14:creationId xmlns:p14="http://schemas.microsoft.com/office/powerpoint/2010/main" val="3986407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E1B475A3-0043-4E6A-A81C-2A4F5E9D3259}" type="datetime1">
              <a:rPr lang="en-US" smtClean="0"/>
              <a:t>10/9/2026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32C3AFF8-37BF-9A4B-BB6C-5B799FA3B986}" type="slidenum">
              <a:rPr lang="en-US" altLang="en-UA" smtClean="0"/>
              <a:pPr/>
              <a:t>‹№›</a:t>
            </a:fld>
            <a:endParaRPr lang="en-US" altLang="en-UA"/>
          </a:p>
        </p:txBody>
      </p:sp>
    </p:spTree>
    <p:extLst>
      <p:ext uri="{BB962C8B-B14F-4D97-AF65-F5344CB8AC3E}">
        <p14:creationId xmlns:p14="http://schemas.microsoft.com/office/powerpoint/2010/main" val="13903696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841C4D68-9968-41E1-BD7C-DA397B55253A}" type="datetime1">
              <a:rPr lang="en-US" smtClean="0"/>
              <a:t>10/9/2026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32C3AFF8-37BF-9A4B-BB6C-5B799FA3B986}" type="slidenum">
              <a:rPr lang="en-US" altLang="en-UA" smtClean="0"/>
              <a:pPr/>
              <a:t>‹№›</a:t>
            </a:fld>
            <a:endParaRPr lang="en-US" altLang="en-UA"/>
          </a:p>
        </p:txBody>
      </p:sp>
    </p:spTree>
    <p:extLst>
      <p:ext uri="{BB962C8B-B14F-4D97-AF65-F5344CB8AC3E}">
        <p14:creationId xmlns:p14="http://schemas.microsoft.com/office/powerpoint/2010/main" val="3847100220"/>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841C4D68-9968-41E1-BD7C-DA397B55253A}" type="datetime1">
              <a:rPr lang="en-US" smtClean="0"/>
              <a:t>10/9/2026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32C3AFF8-37BF-9A4B-BB6C-5B799FA3B986}" type="slidenum">
              <a:rPr lang="en-US" altLang="en-UA" smtClean="0"/>
              <a:pPr/>
              <a:t>‹№›</a:t>
            </a:fld>
            <a:endParaRPr lang="en-US" altLang="en-UA"/>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65812733"/>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841C4D68-9968-41E1-BD7C-DA397B55253A}" type="datetime1">
              <a:rPr lang="en-US" smtClean="0"/>
              <a:t>10/9/2026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32C3AFF8-37BF-9A4B-BB6C-5B799FA3B986}" type="slidenum">
              <a:rPr lang="en-US" altLang="en-UA" smtClean="0"/>
              <a:pPr/>
              <a:t>‹№›</a:t>
            </a:fld>
            <a:endParaRPr lang="en-US" altLang="en-UA"/>
          </a:p>
        </p:txBody>
      </p:sp>
    </p:spTree>
    <p:extLst>
      <p:ext uri="{BB962C8B-B14F-4D97-AF65-F5344CB8AC3E}">
        <p14:creationId xmlns:p14="http://schemas.microsoft.com/office/powerpoint/2010/main" val="922150146"/>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841C4D68-9968-41E1-BD7C-DA397B55253A}" type="datetime1">
              <a:rPr lang="en-US" smtClean="0"/>
              <a:t>10/9/2026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32C3AFF8-37BF-9A4B-BB6C-5B799FA3B986}" type="slidenum">
              <a:rPr lang="en-US" altLang="en-UA" smtClean="0"/>
              <a:pPr/>
              <a:t>‹№›</a:t>
            </a:fld>
            <a:endParaRPr lang="en-US" altLang="en-U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1297090"/>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841C4D68-9968-41E1-BD7C-DA397B55253A}" type="datetime1">
              <a:rPr lang="en-US" smtClean="0"/>
              <a:t>10/9/2026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32C3AFF8-37BF-9A4B-BB6C-5B799FA3B986}" type="slidenum">
              <a:rPr lang="en-US" altLang="en-UA" smtClean="0"/>
              <a:pPr/>
              <a:t>‹№›</a:t>
            </a:fld>
            <a:endParaRPr lang="en-US" altLang="en-UA"/>
          </a:p>
        </p:txBody>
      </p:sp>
    </p:spTree>
    <p:extLst>
      <p:ext uri="{BB962C8B-B14F-4D97-AF65-F5344CB8AC3E}">
        <p14:creationId xmlns:p14="http://schemas.microsoft.com/office/powerpoint/2010/main" val="2491797218"/>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1A2CC07D-B23A-4E81-B840-269131E7D3AC}" type="datetime1">
              <a:rPr lang="en-US" smtClean="0"/>
              <a:t>10/9/2026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32C3AFF8-37BF-9A4B-BB6C-5B799FA3B986}" type="slidenum">
              <a:rPr lang="en-US" altLang="en-UA" smtClean="0"/>
              <a:pPr/>
              <a:t>‹№›</a:t>
            </a:fld>
            <a:endParaRPr lang="en-US" altLang="en-UA"/>
          </a:p>
        </p:txBody>
      </p:sp>
    </p:spTree>
    <p:extLst>
      <p:ext uri="{BB962C8B-B14F-4D97-AF65-F5344CB8AC3E}">
        <p14:creationId xmlns:p14="http://schemas.microsoft.com/office/powerpoint/2010/main" val="22236424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A37C221E-A676-4CC5-8854-44BD41C08989}" type="datetime1">
              <a:rPr lang="en-US" smtClean="0"/>
              <a:t>10/9/2026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32C3AFF8-37BF-9A4B-BB6C-5B799FA3B986}" type="slidenum">
              <a:rPr lang="en-US" altLang="en-UA" smtClean="0"/>
              <a:pPr/>
              <a:t>‹№›</a:t>
            </a:fld>
            <a:endParaRPr lang="en-US" altLang="en-UA"/>
          </a:p>
        </p:txBody>
      </p:sp>
    </p:spTree>
    <p:extLst>
      <p:ext uri="{BB962C8B-B14F-4D97-AF65-F5344CB8AC3E}">
        <p14:creationId xmlns:p14="http://schemas.microsoft.com/office/powerpoint/2010/main" val="17250938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theme" Target="../theme/theme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Title Placeholder 1">
            <a:extLst>
              <a:ext uri="{FF2B5EF4-FFF2-40B4-BE49-F238E27FC236}">
                <a16:creationId xmlns:a16="http://schemas.microsoft.com/office/drawing/2014/main" id="{7B880240-352A-B849-9BF1-71DFC9A567CA}"/>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A"/>
              <a:t>Click to edit Master title style</a:t>
            </a:r>
          </a:p>
        </p:txBody>
      </p:sp>
      <p:sp>
        <p:nvSpPr>
          <p:cNvPr id="5123" name="Text Placeholder 2">
            <a:extLst>
              <a:ext uri="{FF2B5EF4-FFF2-40B4-BE49-F238E27FC236}">
                <a16:creationId xmlns:a16="http://schemas.microsoft.com/office/drawing/2014/main" id="{2E7011F3-A871-9346-83A3-D266EC76E114}"/>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A"/>
              <a:t>Edit Master text styles</a:t>
            </a:r>
          </a:p>
          <a:p>
            <a:pPr lvl="1"/>
            <a:r>
              <a:rPr lang="en-US" altLang="en-UA"/>
              <a:t>Second level</a:t>
            </a:r>
          </a:p>
          <a:p>
            <a:pPr lvl="2"/>
            <a:r>
              <a:rPr lang="en-US" altLang="en-UA"/>
              <a:t>Third level</a:t>
            </a:r>
          </a:p>
          <a:p>
            <a:pPr lvl="3"/>
            <a:r>
              <a:rPr lang="en-US" altLang="en-UA"/>
              <a:t>Fourth level</a:t>
            </a:r>
          </a:p>
          <a:p>
            <a:pPr lvl="4"/>
            <a:r>
              <a:rPr lang="en-US" altLang="en-UA"/>
              <a:t>Fifth level</a:t>
            </a:r>
          </a:p>
        </p:txBody>
      </p:sp>
      <p:sp>
        <p:nvSpPr>
          <p:cNvPr id="4" name="Date Placeholder 3">
            <a:extLst>
              <a:ext uri="{FF2B5EF4-FFF2-40B4-BE49-F238E27FC236}">
                <a16:creationId xmlns:a16="http://schemas.microsoft.com/office/drawing/2014/main" id="{4B71CC57-5A60-0742-AACD-051D5C26C4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841C4D68-9968-41E1-BD7C-DA397B55253A}" type="datetime1">
              <a:rPr lang="en-US" smtClean="0"/>
              <a:t>10/9/2026</a:t>
            </a:fld>
            <a:endParaRPr lang="en-US"/>
          </a:p>
        </p:txBody>
      </p:sp>
      <p:sp>
        <p:nvSpPr>
          <p:cNvPr id="5" name="Footer Placeholder 4">
            <a:extLst>
              <a:ext uri="{FF2B5EF4-FFF2-40B4-BE49-F238E27FC236}">
                <a16:creationId xmlns:a16="http://schemas.microsoft.com/office/drawing/2014/main" id="{0AB988B5-58BD-F840-8AC4-554995890E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5D035764-A0ED-7F4D-8E35-01ACD3091CFF}"/>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32C3AFF8-37BF-9A4B-BB6C-5B799FA3B986}" type="slidenum">
              <a:rPr lang="en-US" altLang="en-UA"/>
              <a:pPr/>
              <a:t>‹№›</a:t>
            </a:fld>
            <a:endParaRPr lang="en-US" altLang="en-UA"/>
          </a:p>
        </p:txBody>
      </p:sp>
    </p:spTree>
    <p:extLst>
      <p:ext uri="{BB962C8B-B14F-4D97-AF65-F5344CB8AC3E}">
        <p14:creationId xmlns:p14="http://schemas.microsoft.com/office/powerpoint/2010/main" val="278485882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916" r:id="rId4"/>
    <p:sldLayoutId id="2147483917" r:id="rId5"/>
  </p:sldLayoutIdLst>
  <p:hf hdr="0" ftr="0" dt="0"/>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e-Ukraine Head Medium" pitchFamily="2" charset="77"/>
        </a:defRPr>
      </a:lvl2pPr>
      <a:lvl3pPr algn="l" rtl="0" fontAlgn="base">
        <a:lnSpc>
          <a:spcPct val="90000"/>
        </a:lnSpc>
        <a:spcBef>
          <a:spcPct val="0"/>
        </a:spcBef>
        <a:spcAft>
          <a:spcPct val="0"/>
        </a:spcAft>
        <a:defRPr sz="4400">
          <a:solidFill>
            <a:schemeClr val="tx1"/>
          </a:solidFill>
          <a:latin typeface="e-Ukraine Head Medium" pitchFamily="2" charset="77"/>
        </a:defRPr>
      </a:lvl3pPr>
      <a:lvl4pPr algn="l" rtl="0" fontAlgn="base">
        <a:lnSpc>
          <a:spcPct val="90000"/>
        </a:lnSpc>
        <a:spcBef>
          <a:spcPct val="0"/>
        </a:spcBef>
        <a:spcAft>
          <a:spcPct val="0"/>
        </a:spcAft>
        <a:defRPr sz="4400">
          <a:solidFill>
            <a:schemeClr val="tx1"/>
          </a:solidFill>
          <a:latin typeface="e-Ukraine Head Medium" pitchFamily="2" charset="77"/>
        </a:defRPr>
      </a:lvl4pPr>
      <a:lvl5pPr algn="l" rtl="0" fontAlgn="base">
        <a:lnSpc>
          <a:spcPct val="90000"/>
        </a:lnSpc>
        <a:spcBef>
          <a:spcPct val="0"/>
        </a:spcBef>
        <a:spcAft>
          <a:spcPct val="0"/>
        </a:spcAft>
        <a:defRPr sz="4400">
          <a:solidFill>
            <a:schemeClr val="tx1"/>
          </a:solidFill>
          <a:latin typeface="e-Ukraine Head Medium" pitchFamily="2" charset="77"/>
        </a:defRPr>
      </a:lvl5pPr>
      <a:lvl6pPr marL="457200" algn="l" rtl="0" fontAlgn="base">
        <a:lnSpc>
          <a:spcPct val="90000"/>
        </a:lnSpc>
        <a:spcBef>
          <a:spcPct val="0"/>
        </a:spcBef>
        <a:spcAft>
          <a:spcPct val="0"/>
        </a:spcAft>
        <a:defRPr sz="4400">
          <a:solidFill>
            <a:schemeClr val="tx1"/>
          </a:solidFill>
          <a:latin typeface="e-Ukraine Head Medium" pitchFamily="2" charset="77"/>
        </a:defRPr>
      </a:lvl6pPr>
      <a:lvl7pPr marL="914400" algn="l" rtl="0" fontAlgn="base">
        <a:lnSpc>
          <a:spcPct val="90000"/>
        </a:lnSpc>
        <a:spcBef>
          <a:spcPct val="0"/>
        </a:spcBef>
        <a:spcAft>
          <a:spcPct val="0"/>
        </a:spcAft>
        <a:defRPr sz="4400">
          <a:solidFill>
            <a:schemeClr val="tx1"/>
          </a:solidFill>
          <a:latin typeface="e-Ukraine Head Medium" pitchFamily="2" charset="77"/>
        </a:defRPr>
      </a:lvl7pPr>
      <a:lvl8pPr marL="1371600" algn="l" rtl="0" fontAlgn="base">
        <a:lnSpc>
          <a:spcPct val="90000"/>
        </a:lnSpc>
        <a:spcBef>
          <a:spcPct val="0"/>
        </a:spcBef>
        <a:spcAft>
          <a:spcPct val="0"/>
        </a:spcAft>
        <a:defRPr sz="4400">
          <a:solidFill>
            <a:schemeClr val="tx1"/>
          </a:solidFill>
          <a:latin typeface="e-Ukraine Head Medium" pitchFamily="2" charset="77"/>
        </a:defRPr>
      </a:lvl8pPr>
      <a:lvl9pPr marL="1828800" algn="l" rtl="0" fontAlgn="base">
        <a:lnSpc>
          <a:spcPct val="90000"/>
        </a:lnSpc>
        <a:spcBef>
          <a:spcPct val="0"/>
        </a:spcBef>
        <a:spcAft>
          <a:spcPct val="0"/>
        </a:spcAft>
        <a:defRPr sz="4400">
          <a:solidFill>
            <a:schemeClr val="tx1"/>
          </a:solidFill>
          <a:latin typeface="e-Ukraine Head Medium" pitchFamily="2" charset="77"/>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lang="en-US" sz="2800" kern="1200" dirty="0">
          <a:solidFill>
            <a:schemeClr val="tx1"/>
          </a:solidFill>
          <a:latin typeface="e-Ukraine" pitchFamily="2" charset="77"/>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lang="en-US" sz="2400" kern="1200" dirty="0">
          <a:solidFill>
            <a:schemeClr val="tx1"/>
          </a:solidFill>
          <a:latin typeface="e-Ukraine UltraLight" pitchFamily="2" charset="77"/>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lang="en-US" sz="2000" kern="1200" dirty="0">
          <a:solidFill>
            <a:schemeClr val="tx1"/>
          </a:solidFill>
          <a:latin typeface="e-Ukraine Thin" pitchFamily="2" charset="77"/>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lang="en-US" kern="1200" dirty="0">
          <a:solidFill>
            <a:srgbClr val="7F7F7F"/>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lang="en-US" kern="1200" dirty="0">
          <a:solidFill>
            <a:srgbClr val="7F7F7F"/>
          </a:solidFill>
          <a:latin typeface="e-Ukraine Thin"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841C4D68-9968-41E1-BD7C-DA397B55253A}" type="datetime1">
              <a:rPr lang="en-US" smtClean="0"/>
              <a:t>10/9/2026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2C3AFF8-37BF-9A4B-BB6C-5B799FA3B986}" type="slidenum">
              <a:rPr lang="en-US" altLang="en-UA" smtClean="0"/>
              <a:pPr/>
              <a:t>‹№›</a:t>
            </a:fld>
            <a:endParaRPr lang="en-US" altLang="en-UA"/>
          </a:p>
        </p:txBody>
      </p:sp>
    </p:spTree>
    <p:extLst>
      <p:ext uri="{BB962C8B-B14F-4D97-AF65-F5344CB8AC3E}">
        <p14:creationId xmlns:p14="http://schemas.microsoft.com/office/powerpoint/2010/main" val="89772771"/>
      </p:ext>
    </p:extLst>
  </p:cSld>
  <p:clrMap bg1="lt1" tx1="dk1" bg2="lt2" tx2="dk2" accent1="accent1" accent2="accent2" accent3="accent3" accent4="accent4" accent5="accent5" accent6="accent6" hlink="hlink" folHlink="folHlink"/>
  <p:sldLayoutIdLst>
    <p:sldLayoutId id="2147484295" r:id="rId1"/>
    <p:sldLayoutId id="2147484296" r:id="rId2"/>
    <p:sldLayoutId id="2147484297" r:id="rId3"/>
    <p:sldLayoutId id="2147484298" r:id="rId4"/>
    <p:sldLayoutId id="2147484299" r:id="rId5"/>
    <p:sldLayoutId id="2147484300" r:id="rId6"/>
    <p:sldLayoutId id="2147484301" r:id="rId7"/>
    <p:sldLayoutId id="2147484302" r:id="rId8"/>
    <p:sldLayoutId id="2147484303" r:id="rId9"/>
    <p:sldLayoutId id="2147484304" r:id="rId10"/>
    <p:sldLayoutId id="2147484305" r:id="rId11"/>
    <p:sldLayoutId id="2147484306" r:id="rId12"/>
    <p:sldLayoutId id="2147484307" r:id="rId13"/>
    <p:sldLayoutId id="2147484308" r:id="rId14"/>
    <p:sldLayoutId id="2147484309" r:id="rId15"/>
    <p:sldLayoutId id="2147484310"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hyperlink" Target="https://zakon.rada.gov.ua/laws/show/2755-17" TargetMode="External"/><Relationship Id="rId7" Type="http://schemas.openxmlformats.org/officeDocument/2006/relationships/image" Target="../media/image8.png"/><Relationship Id="rId2" Type="http://schemas.openxmlformats.org/officeDocument/2006/relationships/hyperlink" Target="https://zakon.rada.gov.ua/laws/show/2597-19" TargetMode="Externa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hyperlink" Target="https://zakon.rada.gov.ua/laws/show/z0380-25#n16" TargetMode="External"/><Relationship Id="rId4" Type="http://schemas.openxmlformats.org/officeDocument/2006/relationships/hyperlink" Target="https://zakon.rada.gov.ua/laws/show/1644-18"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zakon.rada.gov.ua/laws/show/z0380-25#n16" TargetMode="Externa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11307738" y="6395392"/>
            <a:ext cx="683339" cy="365125"/>
          </a:xfrm>
        </p:spPr>
        <p:txBody>
          <a:bodyPr/>
          <a:lstStyle/>
          <a:p>
            <a:fld id="{86CB4B4D-7CA3-9044-876B-883B54F8677D}" type="slidenum">
              <a:rPr lang="ru-UA" smtClean="0"/>
              <a:t>1</a:t>
            </a:fld>
            <a:endParaRPr lang="ru-UA" dirty="0"/>
          </a:p>
        </p:txBody>
      </p:sp>
      <p:sp>
        <p:nvSpPr>
          <p:cNvPr id="3" name="Прямоугольник 2"/>
          <p:cNvSpPr/>
          <p:nvPr/>
        </p:nvSpPr>
        <p:spPr>
          <a:xfrm>
            <a:off x="1039661" y="2014576"/>
            <a:ext cx="9219156" cy="2062103"/>
          </a:xfrm>
          <a:prstGeom prst="rect">
            <a:avLst/>
          </a:prstGeom>
        </p:spPr>
        <p:txBody>
          <a:bodyPr wrap="square">
            <a:spAutoFit/>
          </a:bodyPr>
          <a:lstStyle/>
          <a:p>
            <a:r>
              <a:rPr lang="uk-UA" sz="3200" b="1" dirty="0" smtClean="0"/>
              <a:t>Надання державної підтримки </a:t>
            </a:r>
            <a:r>
              <a:rPr lang="uk-UA" sz="3200" b="1" dirty="0"/>
              <a:t>сільськогосподарським товаровиробникам, які використовують меліоровані землі, </a:t>
            </a:r>
            <a:r>
              <a:rPr lang="uk-UA" sz="3200" b="1" dirty="0" smtClean="0"/>
              <a:t/>
            </a:r>
            <a:br>
              <a:rPr lang="uk-UA" sz="3200" b="1" dirty="0" smtClean="0"/>
            </a:br>
            <a:r>
              <a:rPr lang="uk-UA" sz="3200" b="1" dirty="0" smtClean="0"/>
              <a:t>та </a:t>
            </a:r>
            <a:r>
              <a:rPr lang="uk-UA" sz="3200" b="1" dirty="0"/>
              <a:t>організаціям водокористувачів</a:t>
            </a:r>
          </a:p>
        </p:txBody>
      </p:sp>
      <p:pic>
        <p:nvPicPr>
          <p:cNvPr id="4" name="Рисунок 3"/>
          <p:cNvPicPr>
            <a:picLocks noChangeAspect="1"/>
          </p:cNvPicPr>
          <p:nvPr/>
        </p:nvPicPr>
        <p:blipFill>
          <a:blip r:embed="rId2"/>
          <a:stretch>
            <a:fillRect/>
          </a:stretch>
        </p:blipFill>
        <p:spPr>
          <a:xfrm>
            <a:off x="529935" y="308495"/>
            <a:ext cx="2743199" cy="667151"/>
          </a:xfrm>
          <a:prstGeom prst="rect">
            <a:avLst/>
          </a:prstGeom>
        </p:spPr>
      </p:pic>
      <p:sp>
        <p:nvSpPr>
          <p:cNvPr id="5" name="Прямокутник 4"/>
          <p:cNvSpPr/>
          <p:nvPr/>
        </p:nvSpPr>
        <p:spPr>
          <a:xfrm>
            <a:off x="4416201" y="5570951"/>
            <a:ext cx="1443024" cy="461665"/>
          </a:xfrm>
          <a:prstGeom prst="rect">
            <a:avLst/>
          </a:prstGeom>
        </p:spPr>
        <p:txBody>
          <a:bodyPr wrap="none">
            <a:spAutoFit/>
          </a:bodyPr>
          <a:lstStyle/>
          <a:p>
            <a:r>
              <a:rPr lang="uk-UA" sz="2400" b="1" dirty="0" smtClean="0">
                <a:solidFill>
                  <a:schemeClr val="accent2">
                    <a:lumMod val="50000"/>
                  </a:schemeClr>
                </a:solidFill>
              </a:rPr>
              <a:t>2026 рік</a:t>
            </a:r>
            <a:endParaRPr lang="en-US" sz="2400" b="1" dirty="0"/>
          </a:p>
        </p:txBody>
      </p:sp>
    </p:spTree>
    <p:extLst>
      <p:ext uri="{BB962C8B-B14F-4D97-AF65-F5344CB8AC3E}">
        <p14:creationId xmlns:p14="http://schemas.microsoft.com/office/powerpoint/2010/main" val="1747798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95451" y="335216"/>
            <a:ext cx="6478551" cy="574965"/>
          </a:xfrm>
        </p:spPr>
        <p:txBody>
          <a:bodyPr>
            <a:noAutofit/>
          </a:bodyPr>
          <a:lstStyle/>
          <a:p>
            <a:r>
              <a:rPr lang="uk-UA" sz="2800" b="1" dirty="0">
                <a:solidFill>
                  <a:schemeClr val="tx1"/>
                </a:solidFill>
                <a:latin typeface="+mn-lt"/>
                <a:cs typeface="Times New Roman" panose="02020603050405020304" pitchFamily="18" charset="0"/>
              </a:rPr>
              <a:t>Законодавство </a:t>
            </a:r>
            <a:r>
              <a:rPr lang="uk-UA" sz="2800" b="1" dirty="0" smtClean="0">
                <a:solidFill>
                  <a:schemeClr val="tx1"/>
                </a:solidFill>
                <a:latin typeface="+mn-lt"/>
                <a:cs typeface="Times New Roman" panose="02020603050405020304" pitchFamily="18" charset="0"/>
              </a:rPr>
              <a:t>та </a:t>
            </a:r>
            <a:r>
              <a:rPr lang="uk-UA" sz="2800" b="1" dirty="0">
                <a:solidFill>
                  <a:schemeClr val="tx1"/>
                </a:solidFill>
                <a:latin typeface="+mn-lt"/>
                <a:cs typeface="Times New Roman" panose="02020603050405020304" pitchFamily="18" charset="0"/>
              </a:rPr>
              <a:t>нормативна база</a:t>
            </a:r>
            <a:r>
              <a:rPr lang="ru-UA" sz="2800" b="1" dirty="0">
                <a:solidFill>
                  <a:schemeClr val="tx1"/>
                </a:solidFill>
                <a:latin typeface="Times New Roman" panose="02020603050405020304" pitchFamily="18" charset="0"/>
                <a:cs typeface="Times New Roman" panose="02020603050405020304" pitchFamily="18" charset="0"/>
              </a:rPr>
              <a:t/>
            </a:r>
            <a:br>
              <a:rPr lang="ru-UA" sz="2800" b="1" dirty="0">
                <a:solidFill>
                  <a:schemeClr val="tx1"/>
                </a:solidFill>
                <a:latin typeface="Times New Roman" panose="02020603050405020304" pitchFamily="18" charset="0"/>
                <a:cs typeface="Times New Roman" panose="02020603050405020304" pitchFamily="18" charset="0"/>
              </a:rPr>
            </a:br>
            <a:endParaRPr lang="en-US" sz="2800" dirty="0">
              <a:solidFill>
                <a:schemeClr val="tx1"/>
              </a:solidFill>
            </a:endParaRPr>
          </a:p>
        </p:txBody>
      </p:sp>
      <p:sp>
        <p:nvSpPr>
          <p:cNvPr id="3" name="Номер слайда 2"/>
          <p:cNvSpPr>
            <a:spLocks noGrp="1"/>
          </p:cNvSpPr>
          <p:nvPr>
            <p:ph type="sldNum" sz="quarter" idx="12"/>
          </p:nvPr>
        </p:nvSpPr>
        <p:spPr/>
        <p:txBody>
          <a:bodyPr/>
          <a:lstStyle/>
          <a:p>
            <a:fld id="{86CB4B4D-7CA3-9044-876B-883B54F8677D}" type="slidenum">
              <a:rPr lang="ru-UA" smtClean="0"/>
              <a:t>2</a:t>
            </a:fld>
            <a:endParaRPr lang="ru-UA"/>
          </a:p>
        </p:txBody>
      </p:sp>
      <p:pic>
        <p:nvPicPr>
          <p:cNvPr id="4" name="Рисунок 3"/>
          <p:cNvPicPr>
            <a:picLocks noChangeAspect="1"/>
          </p:cNvPicPr>
          <p:nvPr/>
        </p:nvPicPr>
        <p:blipFill>
          <a:blip r:embed="rId2"/>
          <a:stretch>
            <a:fillRect/>
          </a:stretch>
        </p:blipFill>
        <p:spPr>
          <a:xfrm>
            <a:off x="353786" y="224420"/>
            <a:ext cx="2363290" cy="629188"/>
          </a:xfrm>
          <a:prstGeom prst="rect">
            <a:avLst/>
          </a:prstGeom>
        </p:spPr>
      </p:pic>
      <p:pic>
        <p:nvPicPr>
          <p:cNvPr id="5" name="Рисунок 4"/>
          <p:cNvPicPr>
            <a:picLocks noChangeAspect="1"/>
          </p:cNvPicPr>
          <p:nvPr/>
        </p:nvPicPr>
        <p:blipFill>
          <a:blip r:embed="rId3"/>
          <a:stretch>
            <a:fillRect/>
          </a:stretch>
        </p:blipFill>
        <p:spPr>
          <a:xfrm flipV="1">
            <a:off x="443246" y="966755"/>
            <a:ext cx="9234247" cy="180863"/>
          </a:xfrm>
          <a:prstGeom prst="rect">
            <a:avLst/>
          </a:prstGeom>
        </p:spPr>
      </p:pic>
      <p:sp>
        <p:nvSpPr>
          <p:cNvPr id="6" name="Прямоугольник 5"/>
          <p:cNvSpPr/>
          <p:nvPr/>
        </p:nvSpPr>
        <p:spPr>
          <a:xfrm>
            <a:off x="353786" y="1023328"/>
            <a:ext cx="9884229" cy="6463308"/>
          </a:xfrm>
          <a:prstGeom prst="rect">
            <a:avLst/>
          </a:prstGeom>
        </p:spPr>
        <p:txBody>
          <a:bodyPr wrap="square">
            <a:spAutoFit/>
          </a:bodyPr>
          <a:lstStyle/>
          <a:p>
            <a:pPr>
              <a:defRPr/>
            </a:pPr>
            <a:endParaRPr lang="uk-UA" sz="1400" b="1" spc="20" dirty="0" smtClean="0">
              <a:solidFill>
                <a:schemeClr val="accent2">
                  <a:lumMod val="50000"/>
                </a:schemeClr>
              </a:solidFill>
            </a:endParaRPr>
          </a:p>
          <a:p>
            <a:pPr>
              <a:defRPr/>
            </a:pPr>
            <a:r>
              <a:rPr lang="uk-UA" sz="2600" b="1" spc="20" dirty="0" smtClean="0"/>
              <a:t>Закони України </a:t>
            </a:r>
          </a:p>
          <a:p>
            <a:pPr>
              <a:defRPr/>
            </a:pPr>
            <a:r>
              <a:rPr lang="uk-UA" spc="20" dirty="0" smtClean="0">
                <a:solidFill>
                  <a:schemeClr val="accent2">
                    <a:lumMod val="50000"/>
                  </a:schemeClr>
                </a:solidFill>
              </a:rPr>
              <a:t>«Про </a:t>
            </a:r>
            <a:r>
              <a:rPr lang="uk-UA" spc="20" dirty="0">
                <a:solidFill>
                  <a:schemeClr val="accent2">
                    <a:lumMod val="50000"/>
                  </a:schemeClr>
                </a:solidFill>
              </a:rPr>
              <a:t>Державний бюджет на </a:t>
            </a:r>
            <a:r>
              <a:rPr lang="uk-UA" spc="20" dirty="0" smtClean="0">
                <a:solidFill>
                  <a:schemeClr val="accent2">
                    <a:lumMod val="50000"/>
                  </a:schemeClr>
                </a:solidFill>
              </a:rPr>
              <a:t>2026 рік»</a:t>
            </a:r>
          </a:p>
          <a:p>
            <a:pPr>
              <a:defRPr/>
            </a:pPr>
            <a:r>
              <a:rPr lang="uk-UA" spc="20" dirty="0" smtClean="0">
                <a:solidFill>
                  <a:schemeClr val="accent2">
                    <a:lumMod val="50000"/>
                  </a:schemeClr>
                </a:solidFill>
              </a:rPr>
              <a:t>«</a:t>
            </a:r>
            <a:r>
              <a:rPr lang="uk-UA" dirty="0" smtClean="0">
                <a:solidFill>
                  <a:schemeClr val="accent2">
                    <a:lumMod val="50000"/>
                  </a:schemeClr>
                </a:solidFill>
              </a:rPr>
              <a:t>Про </a:t>
            </a:r>
            <a:r>
              <a:rPr lang="uk-UA" dirty="0">
                <a:solidFill>
                  <a:schemeClr val="accent2">
                    <a:lumMod val="50000"/>
                  </a:schemeClr>
                </a:solidFill>
              </a:rPr>
              <a:t>внесення змін до деяких законодавчих актів України щодо вдосконалення </a:t>
            </a:r>
            <a:r>
              <a:rPr lang="uk-UA" dirty="0" smtClean="0">
                <a:solidFill>
                  <a:schemeClr val="accent2">
                    <a:lumMod val="50000"/>
                  </a:schemeClr>
                </a:solidFill>
              </a:rPr>
              <a:t>     системи </a:t>
            </a:r>
            <a:r>
              <a:rPr lang="uk-UA" dirty="0">
                <a:solidFill>
                  <a:schemeClr val="accent2">
                    <a:lumMod val="50000"/>
                  </a:schemeClr>
                </a:solidFill>
              </a:rPr>
              <a:t>управління об’єктами інженерної інфраструктури меліоративних систем</a:t>
            </a:r>
            <a:r>
              <a:rPr lang="uk-UA" dirty="0"/>
              <a:t>»</a:t>
            </a:r>
            <a:endParaRPr lang="uk-UA" spc="20" dirty="0" smtClean="0">
              <a:solidFill>
                <a:schemeClr val="accent2">
                  <a:lumMod val="50000"/>
                </a:schemeClr>
              </a:solidFill>
            </a:endParaRPr>
          </a:p>
          <a:p>
            <a:pPr>
              <a:defRPr/>
            </a:pPr>
            <a:r>
              <a:rPr lang="uk-UA" spc="20" dirty="0" smtClean="0">
                <a:solidFill>
                  <a:schemeClr val="accent2">
                    <a:lumMod val="50000"/>
                  </a:schemeClr>
                </a:solidFill>
              </a:rPr>
              <a:t>«Про організації водокористувачів та стимулювання гідротехнічної меліорації земель»</a:t>
            </a:r>
          </a:p>
          <a:p>
            <a:pPr>
              <a:defRPr/>
            </a:pPr>
            <a:r>
              <a:rPr lang="uk-UA" dirty="0" smtClean="0">
                <a:solidFill>
                  <a:schemeClr val="accent2">
                    <a:lumMod val="50000"/>
                  </a:schemeClr>
                </a:solidFill>
              </a:rPr>
              <a:t>«Про </a:t>
            </a:r>
            <a:r>
              <a:rPr lang="uk-UA" dirty="0">
                <a:solidFill>
                  <a:schemeClr val="accent2">
                    <a:lumMod val="50000"/>
                  </a:schemeClr>
                </a:solidFill>
              </a:rPr>
              <a:t>внесення змін до деяких законів України щодо функціонування </a:t>
            </a:r>
            <a:r>
              <a:rPr lang="uk-UA" dirty="0" smtClean="0">
                <a:solidFill>
                  <a:schemeClr val="accent2">
                    <a:lumMod val="50000"/>
                  </a:schemeClr>
                </a:solidFill>
              </a:rPr>
              <a:t>Державного </a:t>
            </a:r>
          </a:p>
          <a:p>
            <a:pPr>
              <a:defRPr/>
            </a:pPr>
            <a:r>
              <a:rPr lang="uk-UA" dirty="0" smtClean="0">
                <a:solidFill>
                  <a:schemeClr val="accent2">
                    <a:lumMod val="50000"/>
                  </a:schemeClr>
                </a:solidFill>
              </a:rPr>
              <a:t>аграрного реєстру та удосконалення державної підтримки виробників сільськогосподарської продукції»</a:t>
            </a:r>
          </a:p>
          <a:p>
            <a:pPr>
              <a:defRPr/>
            </a:pPr>
            <a:r>
              <a:rPr lang="uk-UA" dirty="0" smtClean="0">
                <a:solidFill>
                  <a:schemeClr val="accent2">
                    <a:lumMod val="50000"/>
                  </a:schemeClr>
                </a:solidFill>
              </a:rPr>
              <a:t>«Про </a:t>
            </a:r>
            <a:r>
              <a:rPr lang="uk-UA" dirty="0">
                <a:solidFill>
                  <a:schemeClr val="accent2">
                    <a:lumMod val="50000"/>
                  </a:schemeClr>
                </a:solidFill>
              </a:rPr>
              <a:t>регулювання містобудівної діяльності»</a:t>
            </a:r>
            <a:endParaRPr lang="uk-UA" dirty="0" smtClean="0">
              <a:solidFill>
                <a:schemeClr val="accent2">
                  <a:lumMod val="50000"/>
                </a:schemeClr>
              </a:solidFill>
            </a:endParaRPr>
          </a:p>
          <a:p>
            <a:pPr>
              <a:defRPr/>
            </a:pPr>
            <a:r>
              <a:rPr lang="uk-UA" dirty="0" smtClean="0">
                <a:solidFill>
                  <a:schemeClr val="accent2">
                    <a:lumMod val="50000"/>
                  </a:schemeClr>
                </a:solidFill>
              </a:rPr>
              <a:t>«</a:t>
            </a:r>
            <a:r>
              <a:rPr lang="uk-UA" dirty="0">
                <a:solidFill>
                  <a:schemeClr val="accent2">
                    <a:lumMod val="50000"/>
                  </a:schemeClr>
                </a:solidFill>
              </a:rPr>
              <a:t>Про адміністративну процедуру</a:t>
            </a:r>
            <a:r>
              <a:rPr lang="uk-UA" dirty="0" smtClean="0">
                <a:solidFill>
                  <a:schemeClr val="accent2">
                    <a:lumMod val="50000"/>
                  </a:schemeClr>
                </a:solidFill>
              </a:rPr>
              <a:t>»</a:t>
            </a:r>
          </a:p>
          <a:p>
            <a:pPr>
              <a:defRPr/>
            </a:pPr>
            <a:endParaRPr lang="uk-UA" sz="2000" dirty="0">
              <a:solidFill>
                <a:schemeClr val="accent2">
                  <a:lumMod val="50000"/>
                </a:schemeClr>
              </a:solidFill>
            </a:endParaRPr>
          </a:p>
          <a:p>
            <a:pPr>
              <a:defRPr/>
            </a:pPr>
            <a:r>
              <a:rPr lang="uk-UA" sz="2600" b="1" dirty="0" smtClean="0"/>
              <a:t>Постанова Кабінету </a:t>
            </a:r>
            <a:r>
              <a:rPr lang="uk-UA" sz="2600" b="1" dirty="0"/>
              <a:t>М</a:t>
            </a:r>
            <a:r>
              <a:rPr lang="uk-UA" sz="2600" b="1" dirty="0" smtClean="0"/>
              <a:t>іністрів України</a:t>
            </a:r>
          </a:p>
          <a:p>
            <a:pPr>
              <a:defRPr/>
            </a:pPr>
            <a:r>
              <a:rPr lang="uk-UA" dirty="0" smtClean="0">
                <a:solidFill>
                  <a:schemeClr val="accent2">
                    <a:lumMod val="50000"/>
                  </a:schemeClr>
                </a:solidFill>
              </a:rPr>
              <a:t>від </a:t>
            </a:r>
            <a:r>
              <a:rPr lang="uk-UA" dirty="0">
                <a:solidFill>
                  <a:schemeClr val="accent2">
                    <a:lumMod val="50000"/>
                  </a:schemeClr>
                </a:solidFill>
              </a:rPr>
              <a:t>11 жовтня 2021 р. № 1070 «Про затвердження Порядку використання коштів, передбачених у державному бюджеті для надання державної підтримки сільськогосподарським товаровиробникам, які використовують меліоровані землі, </a:t>
            </a:r>
            <a:r>
              <a:rPr lang="uk-UA" dirty="0" smtClean="0">
                <a:solidFill>
                  <a:schemeClr val="accent2">
                    <a:lumMod val="50000"/>
                  </a:schemeClr>
                </a:solidFill>
              </a:rPr>
              <a:t>          та </a:t>
            </a:r>
            <a:r>
              <a:rPr lang="uk-UA" dirty="0">
                <a:solidFill>
                  <a:schemeClr val="accent2">
                    <a:lumMod val="50000"/>
                  </a:schemeClr>
                </a:solidFill>
              </a:rPr>
              <a:t>організаціям водокористувачів</a:t>
            </a:r>
            <a:r>
              <a:rPr lang="uk-UA" dirty="0" smtClean="0">
                <a:solidFill>
                  <a:schemeClr val="accent2">
                    <a:lumMod val="50000"/>
                  </a:schemeClr>
                </a:solidFill>
              </a:rPr>
              <a:t>» (у редакції постанови Кабінету </a:t>
            </a:r>
            <a:r>
              <a:rPr lang="uk-UA" dirty="0">
                <a:solidFill>
                  <a:schemeClr val="accent2">
                    <a:lumMod val="50000"/>
                  </a:schemeClr>
                </a:solidFill>
              </a:rPr>
              <a:t>М</a:t>
            </a:r>
            <a:r>
              <a:rPr lang="uk-UA" dirty="0" smtClean="0">
                <a:solidFill>
                  <a:schemeClr val="accent2">
                    <a:lumMod val="50000"/>
                  </a:schemeClr>
                </a:solidFill>
              </a:rPr>
              <a:t>іністрів             України від </a:t>
            </a:r>
            <a:r>
              <a:rPr lang="uk-UA" dirty="0">
                <a:solidFill>
                  <a:schemeClr val="accent2">
                    <a:lumMod val="50000"/>
                  </a:schemeClr>
                </a:solidFill>
              </a:rPr>
              <a:t>03 квітня 2026 року № 444</a:t>
            </a:r>
            <a:r>
              <a:rPr lang="uk-UA" dirty="0" smtClean="0">
                <a:solidFill>
                  <a:schemeClr val="accent2">
                    <a:lumMod val="50000"/>
                  </a:schemeClr>
                </a:solidFill>
              </a:rPr>
              <a:t>)</a:t>
            </a:r>
          </a:p>
          <a:p>
            <a:pPr>
              <a:defRPr/>
            </a:pPr>
            <a:endParaRPr lang="uk-UA" sz="2000" dirty="0" smtClean="0">
              <a:solidFill>
                <a:schemeClr val="accent2">
                  <a:lumMod val="50000"/>
                </a:schemeClr>
              </a:solidFill>
            </a:endParaRPr>
          </a:p>
          <a:p>
            <a:pPr>
              <a:defRPr/>
            </a:pPr>
            <a:endParaRPr lang="en-US" sz="2000" dirty="0">
              <a:solidFill>
                <a:schemeClr val="accent2">
                  <a:lumMod val="75000"/>
                </a:schemeClr>
              </a:solidFill>
            </a:endParaRPr>
          </a:p>
          <a:p>
            <a:pPr>
              <a:defRPr/>
            </a:pPr>
            <a:endParaRPr lang="uk-UA" spc="20" dirty="0" smtClean="0"/>
          </a:p>
          <a:p>
            <a:pPr>
              <a:defRPr/>
            </a:pPr>
            <a:endParaRPr lang="uk-UA" spc="20" dirty="0"/>
          </a:p>
        </p:txBody>
      </p:sp>
    </p:spTree>
    <p:extLst>
      <p:ext uri="{BB962C8B-B14F-4D97-AF65-F5344CB8AC3E}">
        <p14:creationId xmlns:p14="http://schemas.microsoft.com/office/powerpoint/2010/main" val="3078429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номера слайда 2"/>
          <p:cNvSpPr>
            <a:spLocks noGrp="1"/>
          </p:cNvSpPr>
          <p:nvPr>
            <p:ph type="sldNum" sz="quarter" idx="12"/>
          </p:nvPr>
        </p:nvSpPr>
        <p:spPr/>
        <p:txBody>
          <a:bodyPr/>
          <a:lstStyle/>
          <a:p>
            <a:fld id="{86CB4B4D-7CA3-9044-876B-883B54F8677D}" type="slidenum">
              <a:rPr lang="ru-UA" smtClean="0"/>
              <a:t>3</a:t>
            </a:fld>
            <a:endParaRPr lang="ru-UA"/>
          </a:p>
        </p:txBody>
      </p:sp>
      <p:pic>
        <p:nvPicPr>
          <p:cNvPr id="4" name="Рисунок 3"/>
          <p:cNvPicPr>
            <a:picLocks noChangeAspect="1"/>
          </p:cNvPicPr>
          <p:nvPr/>
        </p:nvPicPr>
        <p:blipFill>
          <a:blip r:embed="rId2"/>
          <a:stretch>
            <a:fillRect/>
          </a:stretch>
        </p:blipFill>
        <p:spPr>
          <a:xfrm>
            <a:off x="513806" y="250548"/>
            <a:ext cx="2312521" cy="542644"/>
          </a:xfrm>
          <a:prstGeom prst="rect">
            <a:avLst/>
          </a:prstGeom>
        </p:spPr>
      </p:pic>
      <p:sp>
        <p:nvSpPr>
          <p:cNvPr id="5" name="Прямокутник 4"/>
          <p:cNvSpPr/>
          <p:nvPr/>
        </p:nvSpPr>
        <p:spPr>
          <a:xfrm>
            <a:off x="382911" y="3290053"/>
            <a:ext cx="9687094" cy="369332"/>
          </a:xfrm>
          <a:prstGeom prst="rect">
            <a:avLst/>
          </a:prstGeom>
        </p:spPr>
        <p:txBody>
          <a:bodyPr wrap="square">
            <a:spAutoFit/>
          </a:bodyPr>
          <a:lstStyle/>
          <a:p>
            <a:pPr lvl="0" algn="just" fontAlgn="base">
              <a:spcBef>
                <a:spcPts val="1200"/>
              </a:spcBef>
              <a:spcAft>
                <a:spcPts val="0"/>
              </a:spcAft>
              <a:buClr>
                <a:srgbClr val="000000"/>
              </a:buClr>
              <a:buSzPts val="1400"/>
            </a:pPr>
            <a:r>
              <a:rPr lang="uk-UA" dirty="0" smtClean="0">
                <a:solidFill>
                  <a:schemeClr val="accent1">
                    <a:lumMod val="50000"/>
                  </a:schemeClr>
                </a:solidFill>
                <a:uFill>
                  <a:solidFill>
                    <a:srgbClr val="000000"/>
                  </a:solidFill>
                </a:uFill>
                <a:ea typeface="Times New Roman" panose="02020603050405020304" pitchFamily="18" charset="0"/>
                <a:cs typeface="Times New Roman" panose="02020603050405020304" pitchFamily="18" charset="0"/>
              </a:rPr>
              <a:t>товаровиробники та </a:t>
            </a:r>
            <a:r>
              <a:rPr lang="uk-UA" dirty="0">
                <a:solidFill>
                  <a:schemeClr val="accent1">
                    <a:lumMod val="50000"/>
                  </a:schemeClr>
                </a:solidFill>
                <a:uFill>
                  <a:solidFill>
                    <a:srgbClr val="000000"/>
                  </a:solidFill>
                </a:uFill>
                <a:ea typeface="Times New Roman" panose="02020603050405020304" pitchFamily="18" charset="0"/>
                <a:cs typeface="Times New Roman" panose="02020603050405020304" pitchFamily="18" charset="0"/>
              </a:rPr>
              <a:t>організації </a:t>
            </a:r>
            <a:r>
              <a:rPr lang="uk-UA" dirty="0" smtClean="0">
                <a:solidFill>
                  <a:schemeClr val="accent1">
                    <a:lumMod val="50000"/>
                  </a:schemeClr>
                </a:solidFill>
                <a:uFill>
                  <a:solidFill>
                    <a:srgbClr val="000000"/>
                  </a:solidFill>
                </a:uFill>
                <a:ea typeface="Times New Roman" panose="02020603050405020304" pitchFamily="18" charset="0"/>
                <a:cs typeface="Times New Roman" panose="02020603050405020304" pitchFamily="18" charset="0"/>
              </a:rPr>
              <a:t>водокористувачів (ОВК)</a:t>
            </a:r>
            <a:endParaRPr lang="uk-UA" dirty="0" smtClean="0">
              <a:solidFill>
                <a:schemeClr val="accent2">
                  <a:lumMod val="50000"/>
                </a:schemeClr>
              </a:solidFill>
              <a:uFill>
                <a:solidFill>
                  <a:srgbClr val="000000"/>
                </a:solidFill>
              </a:uFill>
              <a:ea typeface="Times New Roman" panose="02020603050405020304" pitchFamily="18" charset="0"/>
              <a:cs typeface="Times New Roman" panose="02020603050405020304" pitchFamily="18" charset="0"/>
            </a:endParaRPr>
          </a:p>
        </p:txBody>
      </p:sp>
      <p:sp>
        <p:nvSpPr>
          <p:cNvPr id="7" name="Прямокутник 6"/>
          <p:cNvSpPr/>
          <p:nvPr/>
        </p:nvSpPr>
        <p:spPr>
          <a:xfrm>
            <a:off x="1578279" y="1500679"/>
            <a:ext cx="9983244" cy="369332"/>
          </a:xfrm>
          <a:prstGeom prst="rect">
            <a:avLst/>
          </a:prstGeom>
        </p:spPr>
        <p:txBody>
          <a:bodyPr wrap="square">
            <a:spAutoFit/>
          </a:bodyPr>
          <a:lstStyle/>
          <a:p>
            <a:pPr algn="ctr">
              <a:spcBef>
                <a:spcPts val="600"/>
              </a:spcBef>
            </a:pP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 </a:t>
            </a:r>
            <a:endParaRPr lang="uk-UA" dirty="0">
              <a:latin typeface="Antiqua"/>
              <a:ea typeface="Times New Roman" panose="02020603050405020304" pitchFamily="18" charset="0"/>
              <a:cs typeface="Times New Roman" panose="02020603050405020304" pitchFamily="18" charset="0"/>
            </a:endParaRPr>
          </a:p>
        </p:txBody>
      </p:sp>
      <p:sp>
        <p:nvSpPr>
          <p:cNvPr id="6" name="Прямокутник 5"/>
          <p:cNvSpPr/>
          <p:nvPr/>
        </p:nvSpPr>
        <p:spPr>
          <a:xfrm>
            <a:off x="364896" y="1089345"/>
            <a:ext cx="11174929" cy="769441"/>
          </a:xfrm>
          <a:prstGeom prst="rect">
            <a:avLst/>
          </a:prstGeom>
        </p:spPr>
        <p:txBody>
          <a:bodyPr wrap="square">
            <a:spAutoFit/>
          </a:bodyPr>
          <a:lstStyle/>
          <a:p>
            <a:r>
              <a:rPr lang="uk-UA" sz="2200" b="1" dirty="0">
                <a:cs typeface="Times New Roman" panose="02020603050405020304" pitchFamily="18" charset="0"/>
              </a:rPr>
              <a:t>Бюджетна програма КПКВК </a:t>
            </a:r>
            <a:r>
              <a:rPr lang="uk-UA" sz="2200" b="1" dirty="0" smtClean="0">
                <a:cs typeface="Times New Roman" panose="02020603050405020304" pitchFamily="18" charset="0"/>
              </a:rPr>
              <a:t>1201150 </a:t>
            </a:r>
            <a:r>
              <a:rPr lang="uk-UA" sz="2200" b="1" dirty="0">
                <a:cs typeface="Times New Roman" panose="02020603050405020304" pitchFamily="18" charset="0"/>
              </a:rPr>
              <a:t>«Фінансова підтримка </a:t>
            </a:r>
            <a:r>
              <a:rPr lang="uk-UA" sz="2200" b="1" dirty="0" smtClean="0">
                <a:cs typeface="Times New Roman" panose="02020603050405020304" pitchFamily="18" charset="0"/>
              </a:rPr>
              <a:t>сільгосптоваровиробників»</a:t>
            </a:r>
            <a:endParaRPr lang="uk-UA" sz="2200" dirty="0">
              <a:cs typeface="Times New Roman" panose="02020603050405020304" pitchFamily="18" charset="0"/>
            </a:endParaRPr>
          </a:p>
        </p:txBody>
      </p:sp>
      <p:sp>
        <p:nvSpPr>
          <p:cNvPr id="13" name="Прямокутник 12"/>
          <p:cNvSpPr/>
          <p:nvPr/>
        </p:nvSpPr>
        <p:spPr>
          <a:xfrm>
            <a:off x="390187" y="1856757"/>
            <a:ext cx="6950304" cy="1015663"/>
          </a:xfrm>
          <a:prstGeom prst="rect">
            <a:avLst/>
          </a:prstGeom>
        </p:spPr>
        <p:txBody>
          <a:bodyPr wrap="square">
            <a:spAutoFit/>
          </a:bodyPr>
          <a:lstStyle/>
          <a:p>
            <a:r>
              <a:rPr lang="uk-UA" sz="2200" b="1" dirty="0" smtClean="0">
                <a:solidFill>
                  <a:schemeClr val="tx2"/>
                </a:solidFill>
                <a:ea typeface="Times New Roman" panose="02020603050405020304" pitchFamily="18" charset="0"/>
              </a:rPr>
              <a:t>Напрям:</a:t>
            </a:r>
            <a:r>
              <a:rPr lang="uk-UA" sz="2400" dirty="0" smtClean="0">
                <a:solidFill>
                  <a:schemeClr val="accent2">
                    <a:lumMod val="50000"/>
                  </a:schemeClr>
                </a:solidFill>
                <a:ea typeface="Times New Roman" panose="02020603050405020304" pitchFamily="18" charset="0"/>
              </a:rPr>
              <a:t> </a:t>
            </a:r>
            <a:r>
              <a:rPr lang="uk-UA" dirty="0" smtClean="0">
                <a:solidFill>
                  <a:schemeClr val="accent2">
                    <a:lumMod val="50000"/>
                  </a:schemeClr>
                </a:solidFill>
                <a:ea typeface="Times New Roman" panose="02020603050405020304" pitchFamily="18" charset="0"/>
              </a:rPr>
              <a:t>державна </a:t>
            </a:r>
            <a:r>
              <a:rPr lang="uk-UA" dirty="0">
                <a:solidFill>
                  <a:schemeClr val="accent2">
                    <a:lumMod val="50000"/>
                  </a:schemeClr>
                </a:solidFill>
                <a:ea typeface="Times New Roman" panose="02020603050405020304" pitchFamily="18" charset="0"/>
              </a:rPr>
              <a:t>підтримка сільськогосподарських товаровиробників, які використовують меліоровані землі, </a:t>
            </a:r>
            <a:r>
              <a:rPr lang="uk-UA" dirty="0" smtClean="0">
                <a:solidFill>
                  <a:schemeClr val="accent2">
                    <a:lumMod val="50000"/>
                  </a:schemeClr>
                </a:solidFill>
                <a:ea typeface="Times New Roman" panose="02020603050405020304" pitchFamily="18" charset="0"/>
              </a:rPr>
              <a:t>              та </a:t>
            </a:r>
            <a:r>
              <a:rPr lang="uk-UA" dirty="0">
                <a:solidFill>
                  <a:schemeClr val="accent2">
                    <a:lumMod val="50000"/>
                  </a:schemeClr>
                </a:solidFill>
                <a:ea typeface="Times New Roman" panose="02020603050405020304" pitchFamily="18" charset="0"/>
              </a:rPr>
              <a:t>організацій водокористувачів</a:t>
            </a:r>
          </a:p>
        </p:txBody>
      </p:sp>
      <p:sp>
        <p:nvSpPr>
          <p:cNvPr id="15" name="Прямокутник 14"/>
          <p:cNvSpPr/>
          <p:nvPr/>
        </p:nvSpPr>
        <p:spPr>
          <a:xfrm>
            <a:off x="7340491" y="2107141"/>
            <a:ext cx="2257349" cy="461665"/>
          </a:xfrm>
          <a:prstGeom prst="rect">
            <a:avLst/>
          </a:prstGeom>
        </p:spPr>
        <p:txBody>
          <a:bodyPr wrap="square">
            <a:spAutoFit/>
          </a:bodyPr>
          <a:lstStyle/>
          <a:p>
            <a:r>
              <a:rPr lang="uk-UA" sz="2400" b="1" dirty="0" smtClean="0"/>
              <a:t>196 </a:t>
            </a:r>
            <a:r>
              <a:rPr lang="uk-UA" sz="2400" b="1" dirty="0"/>
              <a:t>975,8</a:t>
            </a:r>
            <a:r>
              <a:rPr lang="uk-UA" sz="2400" b="1" dirty="0" smtClean="0"/>
              <a:t> грн</a:t>
            </a:r>
            <a:endParaRPr lang="uk-UA" sz="2400" b="1" dirty="0"/>
          </a:p>
        </p:txBody>
      </p:sp>
      <p:sp>
        <p:nvSpPr>
          <p:cNvPr id="16" name="Прямокутник 15"/>
          <p:cNvSpPr/>
          <p:nvPr/>
        </p:nvSpPr>
        <p:spPr>
          <a:xfrm>
            <a:off x="3326674" y="250548"/>
            <a:ext cx="5172891" cy="523220"/>
          </a:xfrm>
          <a:prstGeom prst="rect">
            <a:avLst/>
          </a:prstGeom>
        </p:spPr>
        <p:txBody>
          <a:bodyPr wrap="square">
            <a:spAutoFit/>
          </a:bodyPr>
          <a:lstStyle/>
          <a:p>
            <a:r>
              <a:rPr lang="uk-UA" sz="2800" b="1" dirty="0">
                <a:latin typeface="+mj-lt"/>
                <a:ea typeface="Times New Roman" panose="02020603050405020304" pitchFamily="18" charset="0"/>
                <a:cs typeface="Times New Roman" panose="02020603050405020304" pitchFamily="18" charset="0"/>
              </a:rPr>
              <a:t>Д</a:t>
            </a:r>
            <a:r>
              <a:rPr lang="uk-UA" sz="2800" b="1" dirty="0" smtClean="0">
                <a:latin typeface="+mj-lt"/>
                <a:ea typeface="Times New Roman" panose="02020603050405020304" pitchFamily="18" charset="0"/>
                <a:cs typeface="Times New Roman" panose="02020603050405020304" pitchFamily="18" charset="0"/>
              </a:rPr>
              <a:t>ержавна </a:t>
            </a:r>
            <a:r>
              <a:rPr lang="uk-UA" sz="2800" b="1" dirty="0">
                <a:latin typeface="+mj-lt"/>
                <a:ea typeface="Times New Roman" panose="02020603050405020304" pitchFamily="18" charset="0"/>
                <a:cs typeface="Times New Roman" panose="02020603050405020304" pitchFamily="18" charset="0"/>
              </a:rPr>
              <a:t>підтримка </a:t>
            </a:r>
            <a:endParaRPr lang="uk-UA" sz="2800" b="1" dirty="0">
              <a:latin typeface="+mj-lt"/>
              <a:cs typeface="Times New Roman" panose="02020603050405020304" pitchFamily="18" charset="0"/>
            </a:endParaRPr>
          </a:p>
        </p:txBody>
      </p:sp>
      <p:sp>
        <p:nvSpPr>
          <p:cNvPr id="17" name="Прямокутник 16"/>
          <p:cNvSpPr/>
          <p:nvPr/>
        </p:nvSpPr>
        <p:spPr>
          <a:xfrm>
            <a:off x="414755" y="2969270"/>
            <a:ext cx="4523995" cy="430887"/>
          </a:xfrm>
          <a:prstGeom prst="rect">
            <a:avLst/>
          </a:prstGeom>
        </p:spPr>
        <p:txBody>
          <a:bodyPr wrap="none">
            <a:spAutoFit/>
          </a:bodyPr>
          <a:lstStyle/>
          <a:p>
            <a:r>
              <a:rPr lang="uk-UA" sz="2200" b="1" dirty="0">
                <a:cs typeface="Times New Roman" panose="02020603050405020304" pitchFamily="18" charset="0"/>
              </a:rPr>
              <a:t>Отримувачі бюджетних коштів:</a:t>
            </a:r>
          </a:p>
        </p:txBody>
      </p:sp>
      <p:pic>
        <p:nvPicPr>
          <p:cNvPr id="2" name="Рисунок 1"/>
          <p:cNvPicPr>
            <a:picLocks noChangeAspect="1"/>
          </p:cNvPicPr>
          <p:nvPr/>
        </p:nvPicPr>
        <p:blipFill>
          <a:blip r:embed="rId3"/>
          <a:stretch>
            <a:fillRect/>
          </a:stretch>
        </p:blipFill>
        <p:spPr>
          <a:xfrm>
            <a:off x="302039" y="771218"/>
            <a:ext cx="9393381" cy="179807"/>
          </a:xfrm>
          <a:prstGeom prst="rect">
            <a:avLst/>
          </a:prstGeom>
        </p:spPr>
      </p:pic>
      <p:sp>
        <p:nvSpPr>
          <p:cNvPr id="11" name="Прямокутник 10"/>
          <p:cNvSpPr/>
          <p:nvPr/>
        </p:nvSpPr>
        <p:spPr>
          <a:xfrm>
            <a:off x="431051" y="3768516"/>
            <a:ext cx="9733882" cy="2400657"/>
          </a:xfrm>
          <a:prstGeom prst="rect">
            <a:avLst/>
          </a:prstGeom>
        </p:spPr>
        <p:txBody>
          <a:bodyPr wrap="square">
            <a:spAutoFit/>
          </a:bodyPr>
          <a:lstStyle/>
          <a:p>
            <a:r>
              <a:rPr lang="uk-UA" sz="2200" b="1" dirty="0" smtClean="0"/>
              <a:t>Отримувачам відшкодовується</a:t>
            </a:r>
            <a:r>
              <a:rPr lang="uk-UA" sz="2000" dirty="0" smtClean="0"/>
              <a:t> </a:t>
            </a:r>
          </a:p>
          <a:p>
            <a:r>
              <a:rPr lang="uk-UA" dirty="0" smtClean="0">
                <a:solidFill>
                  <a:schemeClr val="accent2">
                    <a:lumMod val="50000"/>
                  </a:schemeClr>
                </a:solidFill>
              </a:rPr>
              <a:t>вартість </a:t>
            </a:r>
            <a:r>
              <a:rPr lang="uk-UA" dirty="0">
                <a:solidFill>
                  <a:schemeClr val="accent2">
                    <a:lumMod val="50000"/>
                  </a:schemeClr>
                </a:solidFill>
              </a:rPr>
              <a:t>ремонту або реконструкції існуючих та/або будівництва нових меліоративних систем, окремих об’єктів інженерної інфраструктури, насосних станцій для гідротехнічної меліорації земельних ділянок та ділянок, що включені до території обслуговування </a:t>
            </a:r>
            <a:r>
              <a:rPr lang="uk-UA" dirty="0" smtClean="0">
                <a:solidFill>
                  <a:schemeClr val="accent2">
                    <a:lumMod val="50000"/>
                  </a:schemeClr>
                </a:solidFill>
              </a:rPr>
              <a:t>ОВК, </a:t>
            </a:r>
            <a:r>
              <a:rPr lang="uk-UA" dirty="0">
                <a:solidFill>
                  <a:schemeClr val="accent2">
                    <a:lumMod val="50000"/>
                  </a:schemeClr>
                </a:solidFill>
              </a:rPr>
              <a:t>яка передбачена проектно-кошторисною документацією та підтверджена актами приймання виконаних будівельних робіт (форма № КБ-2в) і довідкою про вартість виконаних будівельних робіт та витрати (форма № КБ-3)</a:t>
            </a:r>
            <a:endParaRPr lang="en-US" dirty="0">
              <a:solidFill>
                <a:schemeClr val="accent2">
                  <a:lumMod val="50000"/>
                </a:schemeClr>
              </a:solidFill>
            </a:endParaRPr>
          </a:p>
          <a:p>
            <a:endParaRPr lang="en-US" sz="2000" dirty="0"/>
          </a:p>
        </p:txBody>
      </p:sp>
    </p:spTree>
    <p:extLst>
      <p:ext uri="{BB962C8B-B14F-4D97-AF65-F5344CB8AC3E}">
        <p14:creationId xmlns:p14="http://schemas.microsoft.com/office/powerpoint/2010/main" val="2828334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0568368-2C92-4446-B54D-C11BDE216502}"/>
              </a:ext>
            </a:extLst>
          </p:cNvPr>
          <p:cNvSpPr>
            <a:spLocks noGrp="1"/>
          </p:cNvSpPr>
          <p:nvPr>
            <p:ph type="sldNum" sz="quarter" idx="12"/>
          </p:nvPr>
        </p:nvSpPr>
        <p:spPr/>
        <p:txBody>
          <a:bodyPr/>
          <a:lstStyle/>
          <a:p>
            <a:fld id="{86CB4B4D-7CA3-9044-876B-883B54F8677D}" type="slidenum">
              <a:rPr lang="ru-UA" smtClean="0"/>
              <a:t>4</a:t>
            </a:fld>
            <a:endParaRPr lang="ru-UA" dirty="0"/>
          </a:p>
        </p:txBody>
      </p:sp>
      <p:sp>
        <p:nvSpPr>
          <p:cNvPr id="16" name="TextBox 15">
            <a:extLst>
              <a:ext uri="{FF2B5EF4-FFF2-40B4-BE49-F238E27FC236}">
                <a16:creationId xmlns:a16="http://schemas.microsoft.com/office/drawing/2014/main" id="{C6B691C5-666F-401F-A9C1-AB633A6F2356}"/>
              </a:ext>
            </a:extLst>
          </p:cNvPr>
          <p:cNvSpPr txBox="1"/>
          <p:nvPr/>
        </p:nvSpPr>
        <p:spPr>
          <a:xfrm>
            <a:off x="2885674" y="273659"/>
            <a:ext cx="5942748" cy="523220"/>
          </a:xfrm>
          <a:prstGeom prst="rect">
            <a:avLst/>
          </a:prstGeom>
          <a:noFill/>
        </p:spPr>
        <p:txBody>
          <a:bodyPr wrap="square">
            <a:spAutoFit/>
          </a:bodyPr>
          <a:lstStyle/>
          <a:p>
            <a:endParaRPr lang="ru-UA" sz="2800" b="1" dirty="0">
              <a:cs typeface="Times New Roman" panose="02020603050405020304" pitchFamily="18" charset="0"/>
            </a:endParaRPr>
          </a:p>
        </p:txBody>
      </p:sp>
      <p:graphicFrame>
        <p:nvGraphicFramePr>
          <p:cNvPr id="8" name="Таблиця 7"/>
          <p:cNvGraphicFramePr>
            <a:graphicFrameLocks noGrp="1"/>
          </p:cNvGraphicFramePr>
          <p:nvPr>
            <p:extLst>
              <p:ext uri="{D42A27DB-BD31-4B8C-83A1-F6EECF244321}">
                <p14:modId xmlns:p14="http://schemas.microsoft.com/office/powerpoint/2010/main" val="2542595306"/>
              </p:ext>
            </p:extLst>
          </p:nvPr>
        </p:nvGraphicFramePr>
        <p:xfrm>
          <a:off x="447973" y="1176576"/>
          <a:ext cx="9672572" cy="5384026"/>
        </p:xfrm>
        <a:graphic>
          <a:graphicData uri="http://schemas.openxmlformats.org/drawingml/2006/table">
            <a:tbl>
              <a:tblPr firstRow="1" bandRow="1">
                <a:tableStyleId>{5940675A-B579-460E-94D1-54222C63F5DA}</a:tableStyleId>
              </a:tblPr>
              <a:tblGrid>
                <a:gridCol w="9672572">
                  <a:extLst>
                    <a:ext uri="{9D8B030D-6E8A-4147-A177-3AD203B41FA5}">
                      <a16:colId xmlns:a16="http://schemas.microsoft.com/office/drawing/2014/main" val="3377112644"/>
                    </a:ext>
                  </a:extLst>
                </a:gridCol>
              </a:tblGrid>
              <a:tr h="5384026">
                <a:tc>
                  <a:txBody>
                    <a:bodyPr/>
                    <a:lstStyle/>
                    <a:p>
                      <a:pPr marL="285750" indent="-285750">
                        <a:spcBef>
                          <a:spcPts val="600"/>
                        </a:spcBef>
                        <a:buFont typeface="Wingdings" panose="05000000000000000000" pitchFamily="2" charset="2"/>
                        <a:buChar char="§"/>
                      </a:pPr>
                      <a:r>
                        <a:rPr lang="uk-UA" sz="1600" b="0" i="0" kern="1200" dirty="0" smtClean="0">
                          <a:solidFill>
                            <a:schemeClr val="tx1"/>
                          </a:solidFill>
                          <a:effectLst/>
                          <a:latin typeface="+mn-lt"/>
                          <a:ea typeface="+mn-ea"/>
                          <a:cs typeface="+mn-cs"/>
                        </a:rPr>
                        <a:t>які зареєстровані в інформаційно-комунікаційній системі “Державний аграрний реєстр”</a:t>
                      </a:r>
                    </a:p>
                    <a:p>
                      <a:pPr marL="285750" indent="-285750">
                        <a:spcBef>
                          <a:spcPts val="600"/>
                        </a:spcBef>
                        <a:buFont typeface="Wingdings" panose="05000000000000000000" pitchFamily="2" charset="2"/>
                        <a:buChar char="§"/>
                      </a:pPr>
                      <a:r>
                        <a:rPr lang="uk-UA" sz="1600" b="0" i="0" kern="1200" dirty="0" smtClean="0">
                          <a:solidFill>
                            <a:schemeClr val="tx1"/>
                          </a:solidFill>
                          <a:effectLst/>
                          <a:latin typeface="+mn-lt"/>
                          <a:ea typeface="+mn-ea"/>
                          <a:cs typeface="+mn-cs"/>
                        </a:rPr>
                        <a:t>щодо яких не відкрито провадження у справі про банкрутство (неплатоспроможність) відповідно до </a:t>
                      </a:r>
                      <a:r>
                        <a:rPr lang="uk-UA" sz="1600" b="0" i="0" u="none" kern="1200" dirty="0" smtClean="0">
                          <a:solidFill>
                            <a:schemeClr val="accent2">
                              <a:lumMod val="75000"/>
                            </a:schemeClr>
                          </a:solidFill>
                          <a:effectLst/>
                          <a:latin typeface="+mn-lt"/>
                          <a:ea typeface="+mn-ea"/>
                          <a:cs typeface="+mn-cs"/>
                          <a:hlinkClick r:id="rId2"/>
                        </a:rPr>
                        <a:t>Кодексу України з процедур банкрутства</a:t>
                      </a:r>
                      <a:r>
                        <a:rPr lang="uk-UA" sz="1600" b="0" i="0" u="none" kern="1200" dirty="0" smtClean="0">
                          <a:solidFill>
                            <a:schemeClr val="accent2">
                              <a:lumMod val="75000"/>
                            </a:schemeClr>
                          </a:solidFill>
                          <a:effectLst/>
                          <a:latin typeface="+mn-lt"/>
                          <a:ea typeface="+mn-ea"/>
                          <a:cs typeface="+mn-cs"/>
                        </a:rPr>
                        <a:t> </a:t>
                      </a:r>
                      <a:r>
                        <a:rPr lang="uk-UA" sz="1600" b="0" i="0" kern="1200" dirty="0" smtClean="0">
                          <a:solidFill>
                            <a:schemeClr val="tx1"/>
                          </a:solidFill>
                          <a:effectLst/>
                          <a:latin typeface="+mn-lt"/>
                          <a:ea typeface="+mn-ea"/>
                          <a:cs typeface="+mn-cs"/>
                        </a:rPr>
                        <a:t>та/або які не перебувають на стадії ліквідації;</a:t>
                      </a:r>
                    </a:p>
                    <a:p>
                      <a:pPr marL="285750" indent="-285750">
                        <a:spcBef>
                          <a:spcPts val="600"/>
                        </a:spcBef>
                        <a:buFont typeface="Wingdings" panose="05000000000000000000" pitchFamily="2" charset="2"/>
                        <a:buChar char="§"/>
                      </a:pPr>
                      <a:r>
                        <a:rPr lang="uk-UA" sz="1600" b="0" i="0" kern="1200" dirty="0" smtClean="0">
                          <a:solidFill>
                            <a:schemeClr val="tx1"/>
                          </a:solidFill>
                          <a:effectLst/>
                          <a:latin typeface="+mn-lt"/>
                          <a:ea typeface="+mn-ea"/>
                          <a:cs typeface="+mn-cs"/>
                        </a:rPr>
                        <a:t>які не мають на 1 число місяця, в якому приймається рішення щодо надання державної підтримки, прострочену більш як шість місяців заборгованість з платежів, контроль за справлянням яких покладено на податкові органи (крім неузгоджених грошових зобов’язань відповідно до </a:t>
                      </a:r>
                      <a:r>
                        <a:rPr lang="uk-UA" sz="1600" b="0" i="0" u="sng" kern="1200" dirty="0" smtClean="0">
                          <a:solidFill>
                            <a:schemeClr val="tx1"/>
                          </a:solidFill>
                          <a:effectLst/>
                          <a:latin typeface="+mn-lt"/>
                          <a:ea typeface="+mn-ea"/>
                          <a:cs typeface="+mn-cs"/>
                          <a:hlinkClick r:id="rId3"/>
                        </a:rPr>
                        <a:t>Податкового кодексу України</a:t>
                      </a:r>
                      <a:r>
                        <a:rPr lang="uk-UA" sz="1600" b="0" i="0" kern="1200" dirty="0" smtClean="0">
                          <a:solidFill>
                            <a:schemeClr val="tx1"/>
                          </a:solidFill>
                          <a:effectLst/>
                          <a:latin typeface="+mn-lt"/>
                          <a:ea typeface="+mn-ea"/>
                          <a:cs typeface="+mn-cs"/>
                        </a:rPr>
                        <a:t>);</a:t>
                      </a:r>
                    </a:p>
                    <a:p>
                      <a:pPr marL="285750" indent="-285750">
                        <a:spcBef>
                          <a:spcPts val="600"/>
                        </a:spcBef>
                        <a:buFont typeface="Wingdings" panose="05000000000000000000" pitchFamily="2" charset="2"/>
                        <a:buChar char="§"/>
                      </a:pPr>
                      <a:r>
                        <a:rPr lang="uk-UA" sz="1600" b="0" i="0" kern="1200" dirty="0" smtClean="0">
                          <a:solidFill>
                            <a:schemeClr val="tx1"/>
                          </a:solidFill>
                          <a:effectLst/>
                          <a:latin typeface="+mn-lt"/>
                          <a:ea typeface="+mn-ea"/>
                          <a:cs typeface="+mn-cs"/>
                        </a:rPr>
                        <a:t>які не віднесені до юридичних осіб, до яких застосовуються спеціальні економічні та інші обмежувальні заходи (санкції) відповідними рішеннями Ради національної безпеки і оборони України, введеними в дію указами Президента України щодо застосування персональних (спеціальних) економічних та інших обмежувальних заходів (санкцій) відповідно до </a:t>
                      </a:r>
                      <a:r>
                        <a:rPr lang="uk-UA" sz="1600" b="0" i="0" u="sng" kern="1200" dirty="0" smtClean="0">
                          <a:solidFill>
                            <a:schemeClr val="tx1"/>
                          </a:solidFill>
                          <a:effectLst/>
                          <a:latin typeface="+mn-lt"/>
                          <a:ea typeface="+mn-ea"/>
                          <a:cs typeface="+mn-cs"/>
                          <a:hlinkClick r:id="rId4"/>
                        </a:rPr>
                        <a:t>Закону України</a:t>
                      </a:r>
                      <a:r>
                        <a:rPr lang="uk-UA" sz="1600" b="0" i="0" kern="1200" dirty="0" smtClean="0">
                          <a:solidFill>
                            <a:schemeClr val="tx1"/>
                          </a:solidFill>
                          <a:effectLst/>
                          <a:latin typeface="+mn-lt"/>
                          <a:ea typeface="+mn-ea"/>
                          <a:cs typeface="+mn-cs"/>
                        </a:rPr>
                        <a:t> “Про санкції”; які не підпадають під дію обмежувальних заходів ЄС;</a:t>
                      </a:r>
                    </a:p>
                    <a:p>
                      <a:pPr marL="285750" indent="-285750">
                        <a:spcBef>
                          <a:spcPts val="600"/>
                        </a:spcBef>
                        <a:buFont typeface="Wingdings" panose="05000000000000000000" pitchFamily="2" charset="2"/>
                        <a:buChar char="§"/>
                      </a:pPr>
                      <a:r>
                        <a:rPr lang="uk-UA" sz="1600" b="0" i="0" kern="1200" dirty="0" smtClean="0">
                          <a:solidFill>
                            <a:schemeClr val="tx1"/>
                          </a:solidFill>
                          <a:effectLst/>
                          <a:latin typeface="+mn-lt"/>
                          <a:ea typeface="+mn-ea"/>
                          <a:cs typeface="+mn-cs"/>
                        </a:rPr>
                        <a:t>які зареєстровані та провадять господарську діяльність на території України, крім             тимчасово окупованих територій України, включених до </a:t>
                      </a:r>
                      <a:r>
                        <a:rPr lang="uk-UA" sz="1600" b="0" i="0" u="sng" kern="1200" dirty="0" smtClean="0">
                          <a:solidFill>
                            <a:schemeClr val="tx1"/>
                          </a:solidFill>
                          <a:effectLst/>
                          <a:latin typeface="+mn-lt"/>
                          <a:ea typeface="+mn-ea"/>
                          <a:cs typeface="+mn-cs"/>
                          <a:hlinkClick r:id="rId5"/>
                        </a:rPr>
                        <a:t>переліку територій, на яких          ведуться (велися) бойові дії або тимчасово окупованих Російською Федерацією</a:t>
                      </a:r>
                      <a:r>
                        <a:rPr lang="uk-UA" sz="1600" b="0" i="0" kern="1200" dirty="0" smtClean="0">
                          <a:solidFill>
                            <a:schemeClr val="tx1"/>
                          </a:solidFill>
                          <a:effectLst/>
                          <a:latin typeface="+mn-lt"/>
                          <a:ea typeface="+mn-ea"/>
                          <a:cs typeface="+mn-cs"/>
                        </a:rPr>
                        <a:t>,            затвердженого Мінрозвитку, та для яких не визначена дата завершення                              тимчасової окупації.</a:t>
                      </a:r>
                      <a:endParaRPr lang="en-US" sz="2400" b="1"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03313377"/>
                  </a:ext>
                </a:extLst>
              </a:tr>
            </a:tbl>
          </a:graphicData>
        </a:graphic>
      </p:graphicFrame>
      <p:pic>
        <p:nvPicPr>
          <p:cNvPr id="9" name="Рисунок 8"/>
          <p:cNvPicPr>
            <a:picLocks noChangeAspect="1"/>
          </p:cNvPicPr>
          <p:nvPr/>
        </p:nvPicPr>
        <p:blipFill>
          <a:blip r:embed="rId6"/>
          <a:stretch>
            <a:fillRect/>
          </a:stretch>
        </p:blipFill>
        <p:spPr>
          <a:xfrm>
            <a:off x="447972" y="273659"/>
            <a:ext cx="2045846" cy="485760"/>
          </a:xfrm>
          <a:prstGeom prst="rect">
            <a:avLst/>
          </a:prstGeom>
        </p:spPr>
      </p:pic>
      <p:sp>
        <p:nvSpPr>
          <p:cNvPr id="3" name="Прямокутник 2"/>
          <p:cNvSpPr/>
          <p:nvPr/>
        </p:nvSpPr>
        <p:spPr>
          <a:xfrm>
            <a:off x="2807826" y="293304"/>
            <a:ext cx="6345007" cy="523220"/>
          </a:xfrm>
          <a:prstGeom prst="rect">
            <a:avLst/>
          </a:prstGeom>
        </p:spPr>
        <p:txBody>
          <a:bodyPr wrap="square">
            <a:spAutoFit/>
          </a:bodyPr>
          <a:lstStyle/>
          <a:p>
            <a:r>
              <a:rPr lang="uk-UA" sz="2800" b="1" dirty="0">
                <a:latin typeface="+mj-lt"/>
                <a:cs typeface="Times New Roman" panose="02020603050405020304" pitchFamily="18" charset="0"/>
              </a:rPr>
              <a:t>Отримувачі бюджетних </a:t>
            </a:r>
            <a:r>
              <a:rPr lang="uk-UA" sz="2800" b="1" dirty="0" smtClean="0">
                <a:latin typeface="+mj-lt"/>
                <a:cs typeface="Times New Roman" panose="02020603050405020304" pitchFamily="18" charset="0"/>
              </a:rPr>
              <a:t>коштів</a:t>
            </a:r>
            <a:endParaRPr lang="uk-UA" sz="2800" b="1" dirty="0">
              <a:latin typeface="+mj-lt"/>
              <a:cs typeface="Times New Roman" panose="02020603050405020304" pitchFamily="18" charset="0"/>
            </a:endParaRPr>
          </a:p>
        </p:txBody>
      </p:sp>
      <p:pic>
        <p:nvPicPr>
          <p:cNvPr id="4" name="Рисунок 3"/>
          <p:cNvPicPr>
            <a:picLocks noChangeAspect="1"/>
          </p:cNvPicPr>
          <p:nvPr/>
        </p:nvPicPr>
        <p:blipFill>
          <a:blip r:embed="rId7"/>
          <a:stretch>
            <a:fillRect/>
          </a:stretch>
        </p:blipFill>
        <p:spPr>
          <a:xfrm>
            <a:off x="447972" y="853137"/>
            <a:ext cx="9388654" cy="176799"/>
          </a:xfrm>
          <a:prstGeom prst="rect">
            <a:avLst/>
          </a:prstGeom>
        </p:spPr>
      </p:pic>
    </p:spTree>
    <p:extLst>
      <p:ext uri="{BB962C8B-B14F-4D97-AF65-F5344CB8AC3E}">
        <p14:creationId xmlns:p14="http://schemas.microsoft.com/office/powerpoint/2010/main" val="5306659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0568368-2C92-4446-B54D-C11BDE21650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ru-UA" sz="900" b="0" i="0" u="none" strike="noStrike" kern="1200" cap="none" spc="0" normalizeH="0" baseline="0" noProof="0" smtClean="0">
                <a:ln>
                  <a:noFill/>
                </a:ln>
                <a:solidFill>
                  <a:srgbClr val="90C226"/>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ru-UA" sz="900" b="0" i="0" u="none" strike="noStrike" kern="1200" cap="none" spc="0" normalizeH="0" baseline="0" noProof="0" dirty="0">
              <a:ln>
                <a:noFill/>
              </a:ln>
              <a:solidFill>
                <a:srgbClr val="90C226"/>
              </a:solidFill>
              <a:effectLst/>
              <a:uLnTx/>
              <a:uFillTx/>
              <a:latin typeface="Trebuchet MS" panose="020B0603020202020204"/>
              <a:ea typeface="+mn-ea"/>
              <a:cs typeface="+mn-cs"/>
            </a:endParaRPr>
          </a:p>
        </p:txBody>
      </p:sp>
      <p:sp>
        <p:nvSpPr>
          <p:cNvPr id="16" name="TextBox 15">
            <a:extLst>
              <a:ext uri="{FF2B5EF4-FFF2-40B4-BE49-F238E27FC236}">
                <a16:creationId xmlns:a16="http://schemas.microsoft.com/office/drawing/2014/main" id="{C6B691C5-666F-401F-A9C1-AB633A6F2356}"/>
              </a:ext>
            </a:extLst>
          </p:cNvPr>
          <p:cNvSpPr txBox="1"/>
          <p:nvPr/>
        </p:nvSpPr>
        <p:spPr>
          <a:xfrm>
            <a:off x="2885674" y="273659"/>
            <a:ext cx="5942748"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UA" sz="2800" b="1" i="0" u="none" strike="noStrike" kern="1200" cap="none" spc="0" normalizeH="0" baseline="0" noProof="0" dirty="0">
              <a:ln>
                <a:noFill/>
              </a:ln>
              <a:solidFill>
                <a:prstClr val="black"/>
              </a:solidFill>
              <a:effectLst/>
              <a:uLnTx/>
              <a:uFillTx/>
              <a:latin typeface="Trebuchet MS" panose="020B0603020202020204"/>
              <a:ea typeface="+mn-ea"/>
              <a:cs typeface="Times New Roman" panose="02020603050405020304" pitchFamily="18" charset="0"/>
            </a:endParaRPr>
          </a:p>
        </p:txBody>
      </p:sp>
      <p:graphicFrame>
        <p:nvGraphicFramePr>
          <p:cNvPr id="8" name="Таблиця 7"/>
          <p:cNvGraphicFramePr>
            <a:graphicFrameLocks noGrp="1"/>
          </p:cNvGraphicFramePr>
          <p:nvPr>
            <p:extLst>
              <p:ext uri="{D42A27DB-BD31-4B8C-83A1-F6EECF244321}">
                <p14:modId xmlns:p14="http://schemas.microsoft.com/office/powerpoint/2010/main" val="2638260409"/>
              </p:ext>
            </p:extLst>
          </p:nvPr>
        </p:nvGraphicFramePr>
        <p:xfrm>
          <a:off x="447972" y="1141163"/>
          <a:ext cx="9521651" cy="4861560"/>
        </p:xfrm>
        <a:graphic>
          <a:graphicData uri="http://schemas.openxmlformats.org/drawingml/2006/table">
            <a:tbl>
              <a:tblPr firstRow="1" bandRow="1">
                <a:tableStyleId>{5940675A-B579-460E-94D1-54222C63F5DA}</a:tableStyleId>
              </a:tblPr>
              <a:tblGrid>
                <a:gridCol w="4796119">
                  <a:extLst>
                    <a:ext uri="{9D8B030D-6E8A-4147-A177-3AD203B41FA5}">
                      <a16:colId xmlns:a16="http://schemas.microsoft.com/office/drawing/2014/main" val="3377112644"/>
                    </a:ext>
                  </a:extLst>
                </a:gridCol>
                <a:gridCol w="4725532">
                  <a:extLst>
                    <a:ext uri="{9D8B030D-6E8A-4147-A177-3AD203B41FA5}">
                      <a16:colId xmlns:a16="http://schemas.microsoft.com/office/drawing/2014/main" val="608530912"/>
                    </a:ext>
                  </a:extLst>
                </a:gridCol>
              </a:tblGrid>
              <a:tr h="383605">
                <a:tc>
                  <a:txBody>
                    <a:bodyPr/>
                    <a:lstStyle/>
                    <a:p>
                      <a:pPr marL="0" marR="0" lvl="0" indent="0" algn="l" defTabSz="914400" rtl="0" eaLnBrk="1" fontAlgn="auto" latinLnBrk="0" hangingPunct="1">
                        <a:lnSpc>
                          <a:spcPct val="100000"/>
                        </a:lnSpc>
                        <a:spcBef>
                          <a:spcPts val="1800"/>
                        </a:spcBef>
                        <a:spcAft>
                          <a:spcPts val="1800"/>
                        </a:spcAft>
                        <a:buClrTx/>
                        <a:buSzTx/>
                        <a:buFontTx/>
                        <a:buNone/>
                        <a:tabLst/>
                        <a:defRPr/>
                      </a:pPr>
                      <a:endParaRPr lang="uk-UA" sz="2400" baseline="0" dirty="0">
                        <a:solidFill>
                          <a:schemeClr val="tx1"/>
                        </a:solidFill>
                        <a:latin typeface="+mn-lt"/>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1200"/>
                        </a:spcBef>
                        <a:spcAft>
                          <a:spcPts val="1200"/>
                        </a:spcAft>
                        <a:buClrTx/>
                        <a:buSzTx/>
                        <a:buFontTx/>
                        <a:buNone/>
                        <a:tabLst/>
                        <a:defRPr/>
                      </a:pPr>
                      <a:endParaRPr lang="uk-UA" sz="2400" baseline="0" dirty="0">
                        <a:solidFill>
                          <a:schemeClr val="tx1"/>
                        </a:solidFill>
                        <a:latin typeface="+mn-lt"/>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03313377"/>
                  </a:ext>
                </a:extLst>
              </a:tr>
              <a:tr h="4061656">
                <a:tc gridSpan="2">
                  <a:txBody>
                    <a:bodyPr/>
                    <a:lstStyle/>
                    <a:p>
                      <a:pPr>
                        <a:spcBef>
                          <a:spcPts val="1800"/>
                        </a:spcBef>
                      </a:pPr>
                      <a:r>
                        <a:rPr lang="uk-UA" sz="2000" b="1" i="0" kern="1200" dirty="0" smtClean="0">
                          <a:solidFill>
                            <a:schemeClr val="tx1"/>
                          </a:solidFill>
                          <a:effectLst/>
                          <a:latin typeface="+mn-lt"/>
                          <a:ea typeface="+mn-ea"/>
                          <a:cs typeface="+mn-cs"/>
                        </a:rPr>
                        <a:t>до 50 % вартості витрат </a:t>
                      </a:r>
                      <a:r>
                        <a:rPr lang="uk-UA" sz="1800" b="0" i="0" kern="1200" dirty="0" smtClean="0">
                          <a:solidFill>
                            <a:schemeClr val="accent2">
                              <a:lumMod val="50000"/>
                            </a:schemeClr>
                          </a:solidFill>
                          <a:effectLst/>
                          <a:latin typeface="+mn-lt"/>
                          <a:ea typeface="+mn-ea"/>
                          <a:cs typeface="+mn-cs"/>
                        </a:rPr>
                        <a:t>(без урахування ПДВ), але </a:t>
                      </a:r>
                      <a:r>
                        <a:rPr lang="uk-UA" sz="1800" b="1" i="0" kern="1200" dirty="0" smtClean="0">
                          <a:solidFill>
                            <a:schemeClr val="tx1"/>
                          </a:solidFill>
                          <a:effectLst/>
                          <a:latin typeface="+mn-lt"/>
                          <a:ea typeface="+mn-ea"/>
                          <a:cs typeface="+mn-cs"/>
                        </a:rPr>
                        <a:t>не більш як 30022 грн/га </a:t>
                      </a:r>
                      <a:r>
                        <a:rPr lang="uk-UA" sz="1800" b="0" i="0" kern="1200" dirty="0" smtClean="0">
                          <a:solidFill>
                            <a:schemeClr val="accent2">
                              <a:lumMod val="50000"/>
                            </a:schemeClr>
                          </a:solidFill>
                          <a:effectLst/>
                          <a:latin typeface="+mn-lt"/>
                          <a:ea typeface="+mn-ea"/>
                          <a:cs typeface="+mn-cs"/>
                        </a:rPr>
                        <a:t>оброблюваних угідь без урахування вартості дощувальних машин</a:t>
                      </a:r>
                    </a:p>
                    <a:p>
                      <a:pPr>
                        <a:spcBef>
                          <a:spcPts val="1800"/>
                        </a:spcBef>
                      </a:pPr>
                      <a:r>
                        <a:rPr lang="uk-UA" sz="2000" b="1" i="0" kern="1200" dirty="0" smtClean="0">
                          <a:solidFill>
                            <a:schemeClr val="tx1"/>
                          </a:solidFill>
                          <a:effectLst/>
                          <a:latin typeface="+mn-lt"/>
                          <a:ea typeface="+mn-ea"/>
                          <a:cs typeface="+mn-cs"/>
                        </a:rPr>
                        <a:t>до 80 % вартості витрат </a:t>
                      </a:r>
                      <a:r>
                        <a:rPr lang="uk-UA" sz="1800" b="0" i="0" kern="1200" dirty="0" smtClean="0">
                          <a:solidFill>
                            <a:schemeClr val="accent2">
                              <a:lumMod val="50000"/>
                            </a:schemeClr>
                          </a:solidFill>
                          <a:effectLst/>
                          <a:latin typeface="+mn-lt"/>
                          <a:ea typeface="+mn-ea"/>
                          <a:cs typeface="+mn-cs"/>
                        </a:rPr>
                        <a:t>(без урахування ПДВ), отримувачам, які зареєстровані та провадять діяльність на територіях можливих бойових дій або територіях активних бойових дій, або тимчасово окупованих РФ територіях, для яких визначена дата завершення тимчасової окупації, включених до </a:t>
                      </a:r>
                      <a:r>
                        <a:rPr lang="uk-UA" sz="1800" b="0" i="0" u="none" kern="1200" dirty="0" smtClean="0">
                          <a:solidFill>
                            <a:schemeClr val="accent2">
                              <a:lumMod val="50000"/>
                            </a:schemeClr>
                          </a:solidFill>
                          <a:effectLst/>
                          <a:latin typeface="+mn-lt"/>
                          <a:ea typeface="+mn-ea"/>
                          <a:cs typeface="+mn-cs"/>
                          <a:hlinkClick r:id="rId2"/>
                        </a:rPr>
                        <a:t>переліку територій, на яких ведуться (велися) бойові дії або тимчасово окупованих РФ</a:t>
                      </a:r>
                      <a:r>
                        <a:rPr lang="uk-UA" sz="1800" b="0" i="0" u="sng" kern="1200" dirty="0" smtClean="0">
                          <a:solidFill>
                            <a:schemeClr val="accent2">
                              <a:lumMod val="50000"/>
                            </a:schemeClr>
                          </a:solidFill>
                          <a:effectLst/>
                          <a:latin typeface="+mn-lt"/>
                          <a:ea typeface="+mn-ea"/>
                          <a:cs typeface="+mn-cs"/>
                        </a:rPr>
                        <a:t>, </a:t>
                      </a:r>
                      <a:r>
                        <a:rPr lang="uk-UA" sz="1800" b="0" i="0" kern="1200" dirty="0" smtClean="0">
                          <a:solidFill>
                            <a:schemeClr val="accent2">
                              <a:lumMod val="50000"/>
                            </a:schemeClr>
                          </a:solidFill>
                          <a:effectLst/>
                          <a:latin typeface="+mn-lt"/>
                          <a:ea typeface="+mn-ea"/>
                          <a:cs typeface="+mn-cs"/>
                        </a:rPr>
                        <a:t>затвердженого Мінрозвитку, </a:t>
                      </a:r>
                      <a:br>
                        <a:rPr lang="uk-UA" sz="1800" b="0" i="0" kern="1200" dirty="0" smtClean="0">
                          <a:solidFill>
                            <a:schemeClr val="accent2">
                              <a:lumMod val="50000"/>
                            </a:schemeClr>
                          </a:solidFill>
                          <a:effectLst/>
                          <a:latin typeface="+mn-lt"/>
                          <a:ea typeface="+mn-ea"/>
                          <a:cs typeface="+mn-cs"/>
                        </a:rPr>
                      </a:br>
                      <a:r>
                        <a:rPr lang="uk-UA" sz="1800" b="0" i="0" kern="1200" dirty="0" smtClean="0">
                          <a:solidFill>
                            <a:schemeClr val="accent2">
                              <a:lumMod val="50000"/>
                            </a:schemeClr>
                          </a:solidFill>
                          <a:effectLst/>
                          <a:latin typeface="+mn-lt"/>
                          <a:ea typeface="+mn-ea"/>
                          <a:cs typeface="+mn-cs"/>
                        </a:rPr>
                        <a:t>але </a:t>
                      </a:r>
                      <a:r>
                        <a:rPr lang="uk-UA" sz="1800" b="1" i="0" kern="1200" dirty="0" smtClean="0">
                          <a:solidFill>
                            <a:schemeClr val="tx1"/>
                          </a:solidFill>
                          <a:effectLst/>
                          <a:latin typeface="+mn-lt"/>
                          <a:ea typeface="+mn-ea"/>
                          <a:cs typeface="+mn-cs"/>
                        </a:rPr>
                        <a:t>не більш як 48036 грн/га </a:t>
                      </a:r>
                      <a:r>
                        <a:rPr lang="uk-UA" sz="1800" b="0" i="0" kern="1200" dirty="0" smtClean="0">
                          <a:solidFill>
                            <a:schemeClr val="accent2">
                              <a:lumMod val="50000"/>
                            </a:schemeClr>
                          </a:solidFill>
                          <a:effectLst/>
                          <a:latin typeface="+mn-lt"/>
                          <a:ea typeface="+mn-ea"/>
                          <a:cs typeface="+mn-cs"/>
                        </a:rPr>
                        <a:t>оброблюваних угідь без урахування вартості дощувальних машин</a:t>
                      </a:r>
                    </a:p>
                    <a:p>
                      <a:pPr>
                        <a:spcBef>
                          <a:spcPts val="1800"/>
                        </a:spcBef>
                      </a:pPr>
                      <a:r>
                        <a:rPr lang="uk-UA" sz="1800" b="1" i="0" kern="1200" dirty="0" smtClean="0">
                          <a:solidFill>
                            <a:schemeClr val="tx1"/>
                          </a:solidFill>
                          <a:effectLst/>
                          <a:latin typeface="+mn-lt"/>
                          <a:ea typeface="+mn-ea"/>
                          <a:cs typeface="+mn-cs"/>
                        </a:rPr>
                        <a:t>Граничний розмір </a:t>
                      </a:r>
                      <a:r>
                        <a:rPr lang="uk-UA" sz="1800" b="0" i="0" kern="1200" dirty="0" smtClean="0">
                          <a:solidFill>
                            <a:schemeClr val="accent2">
                              <a:lumMod val="50000"/>
                            </a:schemeClr>
                          </a:solidFill>
                          <a:effectLst/>
                          <a:latin typeface="+mn-lt"/>
                          <a:ea typeface="+mn-ea"/>
                          <a:cs typeface="+mn-cs"/>
                        </a:rPr>
                        <a:t>державної підтримки на 1 га оброблюваних угідь індексується щороку відповідно до індексу інфляції станом на 1 січня починаючи з 1 січня 2027 р.</a:t>
                      </a:r>
                    </a:p>
                    <a:p>
                      <a:pPr>
                        <a:spcBef>
                          <a:spcPts val="1800"/>
                        </a:spcBef>
                      </a:pPr>
                      <a:r>
                        <a:rPr lang="uk-UA" sz="1800" b="1" i="0" kern="1200" dirty="0" smtClean="0">
                          <a:solidFill>
                            <a:schemeClr val="tx1"/>
                          </a:solidFill>
                          <a:effectLst/>
                          <a:latin typeface="+mn-lt"/>
                          <a:ea typeface="+mn-ea"/>
                          <a:cs typeface="+mn-cs"/>
                        </a:rPr>
                        <a:t>Державна підтримка </a:t>
                      </a:r>
                      <a:r>
                        <a:rPr lang="uk-UA" sz="1800" b="0" i="0" kern="1200" dirty="0" smtClean="0">
                          <a:solidFill>
                            <a:schemeClr val="accent2">
                              <a:lumMod val="50000"/>
                            </a:schemeClr>
                          </a:solidFill>
                          <a:effectLst/>
                          <a:latin typeface="+mn-lt"/>
                          <a:ea typeface="+mn-ea"/>
                          <a:cs typeface="+mn-cs"/>
                        </a:rPr>
                        <a:t>надається відповідно до площі оброблюваних угідь, яка зазначена у проектно-кошторисній документації</a:t>
                      </a:r>
                      <a:r>
                        <a:rPr lang="uk-UA" sz="1600" b="0" i="0" kern="1200" dirty="0" smtClean="0">
                          <a:solidFill>
                            <a:schemeClr val="accent2">
                              <a:lumMod val="50000"/>
                            </a:schemeClr>
                          </a:solidFill>
                          <a:effectLst/>
                          <a:latin typeface="+mn-lt"/>
                          <a:ea typeface="+mn-ea"/>
                          <a:cs typeface="+mn-cs"/>
                        </a:rPr>
                        <a:t>.</a:t>
                      </a:r>
                      <a:endParaRPr lang="uk-UA" sz="1600" b="1" spc="20" baseline="0" dirty="0">
                        <a:solidFill>
                          <a:schemeClr val="accent2">
                            <a:lumMod val="50000"/>
                          </a:schemeClr>
                        </a:solidFill>
                        <a:latin typeface="+mn-lt"/>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600"/>
                        </a:spcBef>
                        <a:spcAft>
                          <a:spcPts val="0"/>
                        </a:spcAft>
                        <a:buClrTx/>
                        <a:buSzTx/>
                        <a:buFontTx/>
                        <a:buNone/>
                        <a:tabLst/>
                        <a:defRPr/>
                      </a:pPr>
                      <a:endParaRPr lang="uk-UA" sz="2000" dirty="0">
                        <a:latin typeface="+mn-lt"/>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026422624"/>
                  </a:ext>
                </a:extLst>
              </a:tr>
            </a:tbl>
          </a:graphicData>
        </a:graphic>
      </p:graphicFrame>
      <p:pic>
        <p:nvPicPr>
          <p:cNvPr id="9" name="Рисунок 8"/>
          <p:cNvPicPr>
            <a:picLocks noChangeAspect="1"/>
          </p:cNvPicPr>
          <p:nvPr/>
        </p:nvPicPr>
        <p:blipFill>
          <a:blip r:embed="rId3"/>
          <a:stretch>
            <a:fillRect/>
          </a:stretch>
        </p:blipFill>
        <p:spPr>
          <a:xfrm>
            <a:off x="447972" y="273659"/>
            <a:ext cx="2045846" cy="485760"/>
          </a:xfrm>
          <a:prstGeom prst="rect">
            <a:avLst/>
          </a:prstGeom>
        </p:spPr>
      </p:pic>
      <p:sp>
        <p:nvSpPr>
          <p:cNvPr id="3" name="Прямокутник 2"/>
          <p:cNvSpPr/>
          <p:nvPr/>
        </p:nvSpPr>
        <p:spPr>
          <a:xfrm>
            <a:off x="2807826" y="293304"/>
            <a:ext cx="6345007" cy="584775"/>
          </a:xfrm>
          <a:prstGeom prst="rect">
            <a:avLst/>
          </a:prstGeom>
        </p:spPr>
        <p:txBody>
          <a:bodyPr wrap="square">
            <a:spAutoFit/>
          </a:bodyPr>
          <a:lstStyle/>
          <a:p>
            <a:pPr lvl="0" algn="ctr">
              <a:defRPr/>
            </a:pPr>
            <a:r>
              <a:rPr lang="uk-UA" sz="3200" b="1" dirty="0">
                <a:solidFill>
                  <a:prstClr val="black"/>
                </a:solidFill>
                <a:latin typeface="Calibri" panose="020F0502020204030204"/>
                <a:cs typeface="Times New Roman" panose="02020603050405020304" pitchFamily="18" charset="0"/>
              </a:rPr>
              <a:t> </a:t>
            </a:r>
            <a:r>
              <a:rPr lang="uk-UA" sz="2800" b="1" dirty="0">
                <a:latin typeface="+mj-lt"/>
                <a:cs typeface="Times New Roman" panose="02020603050405020304" pitchFamily="18" charset="0"/>
              </a:rPr>
              <a:t>Розмір державної підтримки</a:t>
            </a:r>
          </a:p>
        </p:txBody>
      </p:sp>
      <p:pic>
        <p:nvPicPr>
          <p:cNvPr id="4" name="Рисунок 3"/>
          <p:cNvPicPr>
            <a:picLocks noChangeAspect="1"/>
          </p:cNvPicPr>
          <p:nvPr/>
        </p:nvPicPr>
        <p:blipFill>
          <a:blip r:embed="rId4"/>
          <a:stretch>
            <a:fillRect/>
          </a:stretch>
        </p:blipFill>
        <p:spPr>
          <a:xfrm>
            <a:off x="264611" y="870880"/>
            <a:ext cx="9388654" cy="176799"/>
          </a:xfrm>
          <a:prstGeom prst="rect">
            <a:avLst/>
          </a:prstGeom>
        </p:spPr>
      </p:pic>
    </p:spTree>
    <p:extLst>
      <p:ext uri="{BB962C8B-B14F-4D97-AF65-F5344CB8AC3E}">
        <p14:creationId xmlns:p14="http://schemas.microsoft.com/office/powerpoint/2010/main" val="40607074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95764" y="317442"/>
            <a:ext cx="6295671" cy="470263"/>
          </a:xfrm>
        </p:spPr>
        <p:txBody>
          <a:bodyPr>
            <a:noAutofit/>
          </a:bodyPr>
          <a:lstStyle/>
          <a:p>
            <a:pPr lvl="0" algn="ctr">
              <a:lnSpc>
                <a:spcPct val="100000"/>
              </a:lnSpc>
              <a:spcBef>
                <a:spcPts val="0"/>
              </a:spcBef>
            </a:pPr>
            <a:r>
              <a:rPr lang="uk-UA" sz="2800" b="1" dirty="0">
                <a:solidFill>
                  <a:schemeClr val="tx1"/>
                </a:solidFill>
                <a:ea typeface="+mn-ea"/>
                <a:cs typeface="Times New Roman" panose="02020603050405020304" pitchFamily="18" charset="0"/>
              </a:rPr>
              <a:t>Н</a:t>
            </a:r>
            <a:r>
              <a:rPr lang="uk-UA" sz="2800" b="1" dirty="0" smtClean="0">
                <a:solidFill>
                  <a:schemeClr val="tx1"/>
                </a:solidFill>
                <a:ea typeface="+mn-ea"/>
                <a:cs typeface="Times New Roman" panose="02020603050405020304" pitchFamily="18" charset="0"/>
              </a:rPr>
              <a:t>адання державної підтримки</a:t>
            </a:r>
            <a:endParaRPr lang="uk-UA" sz="2800" dirty="0">
              <a:solidFill>
                <a:schemeClr val="tx1"/>
              </a:solidFill>
              <a:cs typeface="Times New Roman" panose="02020603050405020304" pitchFamily="18" charset="0"/>
            </a:endParaRPr>
          </a:p>
        </p:txBody>
      </p:sp>
      <p:sp>
        <p:nvSpPr>
          <p:cNvPr id="3" name="Місце для номера слайда 2"/>
          <p:cNvSpPr>
            <a:spLocks noGrp="1"/>
          </p:cNvSpPr>
          <p:nvPr>
            <p:ph type="sldNum" sz="quarter" idx="12"/>
          </p:nvPr>
        </p:nvSpPr>
        <p:spPr/>
        <p:txBody>
          <a:bodyPr/>
          <a:lstStyle/>
          <a:p>
            <a:fld id="{86CB4B4D-7CA3-9044-876B-883B54F8677D}" type="slidenum">
              <a:rPr lang="ru-UA" smtClean="0">
                <a:solidFill>
                  <a:schemeClr val="tx1"/>
                </a:solidFill>
              </a:rPr>
              <a:t>6</a:t>
            </a:fld>
            <a:endParaRPr lang="ru-UA" dirty="0">
              <a:solidFill>
                <a:schemeClr val="tx1"/>
              </a:solidFill>
            </a:endParaRPr>
          </a:p>
        </p:txBody>
      </p:sp>
      <p:pic>
        <p:nvPicPr>
          <p:cNvPr id="4" name="Рисунок 3"/>
          <p:cNvPicPr>
            <a:picLocks noChangeAspect="1"/>
          </p:cNvPicPr>
          <p:nvPr/>
        </p:nvPicPr>
        <p:blipFill>
          <a:blip r:embed="rId2"/>
          <a:stretch>
            <a:fillRect/>
          </a:stretch>
        </p:blipFill>
        <p:spPr>
          <a:xfrm>
            <a:off x="513806" y="250548"/>
            <a:ext cx="2098765" cy="508604"/>
          </a:xfrm>
          <a:prstGeom prst="rect">
            <a:avLst/>
          </a:prstGeom>
        </p:spPr>
      </p:pic>
      <p:sp>
        <p:nvSpPr>
          <p:cNvPr id="5" name="Прямокутник 4"/>
          <p:cNvSpPr/>
          <p:nvPr/>
        </p:nvSpPr>
        <p:spPr>
          <a:xfrm>
            <a:off x="633281" y="1454007"/>
            <a:ext cx="9247566" cy="3477875"/>
          </a:xfrm>
          <a:prstGeom prst="rect">
            <a:avLst/>
          </a:prstGeom>
        </p:spPr>
        <p:txBody>
          <a:bodyPr wrap="square">
            <a:spAutoFit/>
          </a:bodyPr>
          <a:lstStyle/>
          <a:p>
            <a:pPr>
              <a:spcBef>
                <a:spcPts val="1800"/>
              </a:spcBef>
              <a:spcAft>
                <a:spcPts val="0"/>
              </a:spcAft>
            </a:pPr>
            <a:r>
              <a:rPr lang="uk-UA" sz="2000" b="1" dirty="0">
                <a:ea typeface="Times New Roman" panose="02020603050405020304" pitchFamily="18" charset="0"/>
                <a:cs typeface="Times New Roman" panose="02020603050405020304" pitchFamily="18" charset="0"/>
              </a:rPr>
              <a:t>п</a:t>
            </a:r>
            <a:r>
              <a:rPr lang="uk-UA" sz="2000" b="1" dirty="0" smtClean="0">
                <a:ea typeface="Times New Roman" panose="02020603050405020304" pitchFamily="18" charset="0"/>
                <a:cs typeface="Times New Roman" panose="02020603050405020304" pitchFamily="18" charset="0"/>
              </a:rPr>
              <a:t>одають </a:t>
            </a:r>
            <a:r>
              <a:rPr lang="uk-UA" sz="2000" b="1" dirty="0">
                <a:ea typeface="Times New Roman" panose="02020603050405020304" pitchFamily="18" charset="0"/>
                <a:cs typeface="Times New Roman" panose="02020603050405020304" pitchFamily="18" charset="0"/>
              </a:rPr>
              <a:t>заявку </a:t>
            </a:r>
            <a:r>
              <a:rPr lang="uk-UA" dirty="0">
                <a:solidFill>
                  <a:schemeClr val="accent2">
                    <a:lumMod val="50000"/>
                  </a:schemeClr>
                </a:solidFill>
                <a:ea typeface="Times New Roman" panose="02020603050405020304" pitchFamily="18" charset="0"/>
                <a:cs typeface="Times New Roman" panose="02020603050405020304" pitchFamily="18" charset="0"/>
              </a:rPr>
              <a:t>на отримання бюджетних коштів та документи до неї через особистий електронний </a:t>
            </a:r>
            <a:r>
              <a:rPr lang="uk-UA" dirty="0" smtClean="0">
                <a:solidFill>
                  <a:schemeClr val="accent2">
                    <a:lumMod val="50000"/>
                  </a:schemeClr>
                </a:solidFill>
                <a:ea typeface="Times New Roman" panose="02020603050405020304" pitchFamily="18" charset="0"/>
                <a:cs typeface="Times New Roman" panose="02020603050405020304" pitchFamily="18" charset="0"/>
              </a:rPr>
              <a:t>кабінет ДАР, на </a:t>
            </a:r>
            <a:r>
              <a:rPr lang="uk-UA" dirty="0">
                <a:solidFill>
                  <a:schemeClr val="accent2">
                    <a:lumMod val="50000"/>
                  </a:schemeClr>
                </a:solidFill>
                <a:ea typeface="Times New Roman" panose="02020603050405020304" pitchFamily="18" charset="0"/>
                <a:cs typeface="Times New Roman" panose="02020603050405020304" pitchFamily="18" charset="0"/>
              </a:rPr>
              <a:t>яку накладається електронний підпис </a:t>
            </a:r>
            <a:r>
              <a:rPr lang="uk-UA" dirty="0" smtClean="0">
                <a:solidFill>
                  <a:schemeClr val="accent2">
                    <a:lumMod val="50000"/>
                  </a:schemeClr>
                </a:solidFill>
                <a:ea typeface="Times New Roman" panose="02020603050405020304" pitchFamily="18" charset="0"/>
                <a:cs typeface="Times New Roman" panose="02020603050405020304" pitchFamily="18" charset="0"/>
              </a:rPr>
              <a:t>отримувача</a:t>
            </a:r>
            <a:endParaRPr lang="uk-UA" dirty="0">
              <a:solidFill>
                <a:schemeClr val="accent2">
                  <a:lumMod val="50000"/>
                </a:schemeClr>
              </a:solidFill>
              <a:ea typeface="Times New Roman" panose="02020603050405020304" pitchFamily="18" charset="0"/>
              <a:cs typeface="Times New Roman" panose="02020603050405020304" pitchFamily="18" charset="0"/>
            </a:endParaRPr>
          </a:p>
          <a:p>
            <a:pPr>
              <a:spcBef>
                <a:spcPts val="1200"/>
              </a:spcBef>
            </a:pPr>
            <a:r>
              <a:rPr lang="uk-UA" sz="2000" b="1" dirty="0" smtClean="0"/>
              <a:t>Заявки</a:t>
            </a:r>
            <a:r>
              <a:rPr lang="uk-UA" dirty="0" smtClean="0"/>
              <a:t> </a:t>
            </a:r>
            <a:r>
              <a:rPr lang="uk-UA" dirty="0">
                <a:solidFill>
                  <a:schemeClr val="accent2">
                    <a:lumMod val="50000"/>
                  </a:schemeClr>
                </a:solidFill>
              </a:rPr>
              <a:t>приймаються після оприлюднення на офіційному веб-сайті Мінагрополітики оголошення про початок </a:t>
            </a:r>
            <a:r>
              <a:rPr lang="uk-UA" dirty="0">
                <a:solidFill>
                  <a:schemeClr val="accent2">
                    <a:lumMod val="50000"/>
                  </a:schemeClr>
                </a:solidFill>
                <a:ea typeface="Times New Roman" panose="02020603050405020304" pitchFamily="18" charset="0"/>
                <a:cs typeface="Times New Roman" panose="02020603050405020304" pitchFamily="18" charset="0"/>
              </a:rPr>
              <a:t>прийому</a:t>
            </a:r>
            <a:r>
              <a:rPr lang="uk-UA" dirty="0">
                <a:solidFill>
                  <a:schemeClr val="accent2">
                    <a:lumMod val="50000"/>
                  </a:schemeClr>
                </a:solidFill>
              </a:rPr>
              <a:t> </a:t>
            </a:r>
            <a:r>
              <a:rPr lang="uk-UA" dirty="0" smtClean="0">
                <a:solidFill>
                  <a:schemeClr val="accent2">
                    <a:lumMod val="50000"/>
                  </a:schemeClr>
                </a:solidFill>
              </a:rPr>
              <a:t>заявок</a:t>
            </a:r>
            <a:endParaRPr lang="uk-UA" dirty="0">
              <a:solidFill>
                <a:schemeClr val="accent2">
                  <a:lumMod val="50000"/>
                </a:schemeClr>
              </a:solidFill>
            </a:endParaRPr>
          </a:p>
          <a:p>
            <a:pPr>
              <a:spcBef>
                <a:spcPts val="1200"/>
              </a:spcBef>
            </a:pPr>
            <a:r>
              <a:rPr lang="uk-UA" sz="2000" b="1" dirty="0" smtClean="0"/>
              <a:t>У </a:t>
            </a:r>
            <a:r>
              <a:rPr lang="uk-UA" sz="2000" b="1" dirty="0"/>
              <a:t>разі неможливості автоматичного внесення (завантаження) інформації</a:t>
            </a:r>
            <a:r>
              <a:rPr lang="uk-UA" dirty="0"/>
              <a:t> </a:t>
            </a:r>
            <a:r>
              <a:rPr lang="uk-UA" dirty="0">
                <a:solidFill>
                  <a:schemeClr val="accent2">
                    <a:lumMod val="50000"/>
                  </a:schemeClr>
                </a:solidFill>
              </a:rPr>
              <a:t>отримувач має право на внесення відповідних відомостей самостійно (у ручному режимі</a:t>
            </a:r>
            <a:r>
              <a:rPr lang="uk-UA" dirty="0" smtClean="0">
                <a:solidFill>
                  <a:schemeClr val="accent2">
                    <a:lumMod val="50000"/>
                  </a:schemeClr>
                </a:solidFill>
              </a:rPr>
              <a:t>)</a:t>
            </a:r>
            <a:endParaRPr lang="uk-UA" dirty="0">
              <a:solidFill>
                <a:schemeClr val="accent2">
                  <a:lumMod val="50000"/>
                </a:schemeClr>
              </a:solidFill>
            </a:endParaRPr>
          </a:p>
          <a:p>
            <a:pPr>
              <a:spcBef>
                <a:spcPts val="1200"/>
              </a:spcBef>
            </a:pPr>
            <a:r>
              <a:rPr lang="uk-UA" sz="2000" b="1" dirty="0" smtClean="0"/>
              <a:t>Отримувач </a:t>
            </a:r>
            <a:r>
              <a:rPr lang="uk-UA" sz="2000" b="1" dirty="0"/>
              <a:t>відповідає </a:t>
            </a:r>
            <a:r>
              <a:rPr lang="uk-UA" dirty="0">
                <a:solidFill>
                  <a:schemeClr val="accent2">
                    <a:lumMod val="50000"/>
                  </a:schemeClr>
                </a:solidFill>
              </a:rPr>
              <a:t>за достовірність самостійно завантажених відомостей згідно із законодавством</a:t>
            </a:r>
            <a:r>
              <a:rPr lang="uk-UA" dirty="0" smtClean="0">
                <a:solidFill>
                  <a:schemeClr val="accent2">
                    <a:lumMod val="50000"/>
                  </a:schemeClr>
                </a:solidFill>
              </a:rPr>
              <a:t>.</a:t>
            </a:r>
            <a:endParaRPr lang="uk-UA" dirty="0"/>
          </a:p>
        </p:txBody>
      </p:sp>
      <p:sp>
        <p:nvSpPr>
          <p:cNvPr id="14" name="Прямокутник 13"/>
          <p:cNvSpPr/>
          <p:nvPr/>
        </p:nvSpPr>
        <p:spPr>
          <a:xfrm>
            <a:off x="689434" y="5309476"/>
            <a:ext cx="11065520" cy="784830"/>
          </a:xfrm>
          <a:prstGeom prst="rect">
            <a:avLst/>
          </a:prstGeom>
        </p:spPr>
        <p:txBody>
          <a:bodyPr wrap="square">
            <a:spAutoFit/>
          </a:bodyPr>
          <a:lstStyle/>
          <a:p>
            <a:pPr algn="just">
              <a:spcBef>
                <a:spcPts val="600"/>
              </a:spcBef>
              <a:spcAft>
                <a:spcPts val="0"/>
              </a:spcAft>
            </a:pPr>
            <a:endParaRPr lang="uk-UA" sz="2000" dirty="0" smtClean="0">
              <a:ea typeface="Times New Roman" panose="02020603050405020304" pitchFamily="18" charset="0"/>
              <a:cs typeface="Times New Roman" panose="02020603050405020304" pitchFamily="18" charset="0"/>
            </a:endParaRPr>
          </a:p>
          <a:p>
            <a:pPr algn="just">
              <a:spcBef>
                <a:spcPts val="600"/>
              </a:spcBef>
              <a:spcAft>
                <a:spcPts val="0"/>
              </a:spcAft>
            </a:pPr>
            <a:endParaRPr lang="uk-UA" sz="2000" dirty="0">
              <a:ea typeface="Times New Roman" panose="02020603050405020304" pitchFamily="18" charset="0"/>
              <a:cs typeface="Times New Roman" panose="02020603050405020304" pitchFamily="18" charset="0"/>
            </a:endParaRPr>
          </a:p>
        </p:txBody>
      </p:sp>
      <p:sp>
        <p:nvSpPr>
          <p:cNvPr id="6" name="Прямоугольник 5"/>
          <p:cNvSpPr/>
          <p:nvPr/>
        </p:nvSpPr>
        <p:spPr>
          <a:xfrm>
            <a:off x="633280" y="1096797"/>
            <a:ext cx="4802918" cy="430887"/>
          </a:xfrm>
          <a:prstGeom prst="rect">
            <a:avLst/>
          </a:prstGeom>
        </p:spPr>
        <p:txBody>
          <a:bodyPr wrap="square">
            <a:spAutoFit/>
          </a:bodyPr>
          <a:lstStyle/>
          <a:p>
            <a:r>
              <a:rPr lang="uk-UA" sz="2200" b="1" dirty="0">
                <a:cs typeface="Times New Roman" panose="02020603050405020304" pitchFamily="18" charset="0"/>
              </a:rPr>
              <a:t>Отримувачі бюджетних коштів</a:t>
            </a:r>
          </a:p>
        </p:txBody>
      </p:sp>
      <p:sp>
        <p:nvSpPr>
          <p:cNvPr id="7" name="Прямоугольник 6"/>
          <p:cNvSpPr/>
          <p:nvPr/>
        </p:nvSpPr>
        <p:spPr>
          <a:xfrm>
            <a:off x="611447" y="5009968"/>
            <a:ext cx="8807762" cy="1415772"/>
          </a:xfrm>
          <a:prstGeom prst="rect">
            <a:avLst/>
          </a:prstGeom>
        </p:spPr>
        <p:txBody>
          <a:bodyPr wrap="square">
            <a:spAutoFit/>
          </a:bodyPr>
          <a:lstStyle/>
          <a:p>
            <a:r>
              <a:rPr lang="ru-RU" sz="2000" b="1" dirty="0" err="1"/>
              <a:t>Вчасно</a:t>
            </a:r>
            <a:r>
              <a:rPr lang="ru-RU" sz="2000" b="1" dirty="0"/>
              <a:t> </a:t>
            </a:r>
            <a:r>
              <a:rPr lang="ru-RU" sz="2000" b="1" dirty="0" err="1"/>
              <a:t>поданими</a:t>
            </a:r>
            <a:r>
              <a:rPr lang="ru-RU" sz="2000" dirty="0"/>
              <a:t> </a:t>
            </a:r>
            <a:r>
              <a:rPr lang="ru-RU" dirty="0" err="1">
                <a:solidFill>
                  <a:schemeClr val="accent2">
                    <a:lumMod val="50000"/>
                  </a:schemeClr>
                </a:solidFill>
              </a:rPr>
              <a:t>вважаються</a:t>
            </a:r>
            <a:r>
              <a:rPr lang="ru-RU" dirty="0">
                <a:solidFill>
                  <a:schemeClr val="accent2">
                    <a:lumMod val="50000"/>
                  </a:schemeClr>
                </a:solidFill>
              </a:rPr>
              <a:t> </a:t>
            </a:r>
            <a:r>
              <a:rPr lang="ru-RU" dirty="0" err="1">
                <a:solidFill>
                  <a:schemeClr val="accent2">
                    <a:lumMod val="50000"/>
                  </a:schemeClr>
                </a:solidFill>
              </a:rPr>
              <a:t>документи</a:t>
            </a:r>
            <a:r>
              <a:rPr lang="ru-RU" dirty="0">
                <a:solidFill>
                  <a:schemeClr val="accent2">
                    <a:lumMod val="50000"/>
                  </a:schemeClr>
                </a:solidFill>
              </a:rPr>
              <a:t>, </a:t>
            </a:r>
            <a:r>
              <a:rPr lang="ru-RU" dirty="0" err="1">
                <a:solidFill>
                  <a:schemeClr val="accent2">
                    <a:lumMod val="50000"/>
                  </a:schemeClr>
                </a:solidFill>
              </a:rPr>
              <a:t>які</a:t>
            </a:r>
            <a:r>
              <a:rPr lang="ru-RU" dirty="0">
                <a:solidFill>
                  <a:schemeClr val="accent2">
                    <a:lumMod val="50000"/>
                  </a:schemeClr>
                </a:solidFill>
              </a:rPr>
              <a:t> </a:t>
            </a:r>
            <a:r>
              <a:rPr lang="ru-RU" dirty="0" err="1">
                <a:solidFill>
                  <a:schemeClr val="accent2">
                    <a:lumMod val="50000"/>
                  </a:schemeClr>
                </a:solidFill>
              </a:rPr>
              <a:t>надійшли</a:t>
            </a:r>
            <a:r>
              <a:rPr lang="ru-RU" dirty="0">
                <a:solidFill>
                  <a:schemeClr val="accent2">
                    <a:lumMod val="50000"/>
                  </a:schemeClr>
                </a:solidFill>
              </a:rPr>
              <a:t> до </a:t>
            </a:r>
            <a:r>
              <a:rPr lang="ru-RU" dirty="0" smtClean="0">
                <a:solidFill>
                  <a:schemeClr val="accent2">
                    <a:lumMod val="50000"/>
                  </a:schemeClr>
                </a:solidFill>
              </a:rPr>
              <a:t>ДАР </a:t>
            </a:r>
            <a:r>
              <a:rPr lang="ru-RU" b="1" dirty="0" smtClean="0">
                <a:solidFill>
                  <a:schemeClr val="accent2">
                    <a:lumMod val="50000"/>
                  </a:schemeClr>
                </a:solidFill>
              </a:rPr>
              <a:t>до </a:t>
            </a:r>
            <a:r>
              <a:rPr lang="ru-RU" b="1" dirty="0">
                <a:solidFill>
                  <a:schemeClr val="accent2">
                    <a:lumMod val="50000"/>
                  </a:schemeClr>
                </a:solidFill>
              </a:rPr>
              <a:t>31 </a:t>
            </a:r>
            <a:r>
              <a:rPr lang="ru-RU" b="1" dirty="0" err="1">
                <a:solidFill>
                  <a:schemeClr val="accent2">
                    <a:lumMod val="50000"/>
                  </a:schemeClr>
                </a:solidFill>
              </a:rPr>
              <a:t>жовтня</a:t>
            </a:r>
            <a:r>
              <a:rPr lang="ru-RU" b="1" dirty="0">
                <a:solidFill>
                  <a:schemeClr val="accent2">
                    <a:lumMod val="50000"/>
                  </a:schemeClr>
                </a:solidFill>
              </a:rPr>
              <a:t> </a:t>
            </a:r>
            <a:r>
              <a:rPr lang="ru-RU" dirty="0">
                <a:solidFill>
                  <a:schemeClr val="accent2">
                    <a:lumMod val="50000"/>
                  </a:schemeClr>
                </a:solidFill>
              </a:rPr>
              <a:t>поточного року </a:t>
            </a:r>
            <a:r>
              <a:rPr lang="ru-RU" dirty="0" err="1">
                <a:solidFill>
                  <a:schemeClr val="accent2">
                    <a:lumMod val="50000"/>
                  </a:schemeClr>
                </a:solidFill>
              </a:rPr>
              <a:t>включно</a:t>
            </a:r>
            <a:r>
              <a:rPr lang="ru-RU" dirty="0">
                <a:solidFill>
                  <a:schemeClr val="accent2">
                    <a:lumMod val="50000"/>
                  </a:schemeClr>
                </a:solidFill>
              </a:rPr>
              <a:t>. </a:t>
            </a:r>
            <a:endParaRPr lang="ru-RU" dirty="0" smtClean="0">
              <a:solidFill>
                <a:schemeClr val="accent2">
                  <a:lumMod val="50000"/>
                </a:schemeClr>
              </a:solidFill>
            </a:endParaRPr>
          </a:p>
          <a:p>
            <a:pPr>
              <a:spcBef>
                <a:spcPts val="1200"/>
              </a:spcBef>
            </a:pPr>
            <a:r>
              <a:rPr lang="ru-RU" sz="2000" b="1" dirty="0" err="1" smtClean="0"/>
              <a:t>Документи</a:t>
            </a:r>
            <a:r>
              <a:rPr lang="ru-RU" sz="2000" b="1" dirty="0">
                <a:solidFill>
                  <a:schemeClr val="accent2">
                    <a:lumMod val="50000"/>
                  </a:schemeClr>
                </a:solidFill>
              </a:rPr>
              <a:t>,</a:t>
            </a:r>
            <a:r>
              <a:rPr lang="ru-RU" dirty="0">
                <a:solidFill>
                  <a:schemeClr val="accent2">
                    <a:lumMod val="50000"/>
                  </a:schemeClr>
                </a:solidFill>
              </a:rPr>
              <a:t> </a:t>
            </a:r>
            <a:r>
              <a:rPr lang="ru-RU" dirty="0" err="1">
                <a:solidFill>
                  <a:schemeClr val="accent2">
                    <a:lumMod val="50000"/>
                  </a:schemeClr>
                </a:solidFill>
              </a:rPr>
              <a:t>що</a:t>
            </a:r>
            <a:r>
              <a:rPr lang="ru-RU" dirty="0">
                <a:solidFill>
                  <a:schemeClr val="accent2">
                    <a:lumMod val="50000"/>
                  </a:schemeClr>
                </a:solidFill>
              </a:rPr>
              <a:t> </a:t>
            </a:r>
            <a:r>
              <a:rPr lang="ru-RU" dirty="0" err="1">
                <a:solidFill>
                  <a:schemeClr val="accent2">
                    <a:lumMod val="50000"/>
                  </a:schemeClr>
                </a:solidFill>
              </a:rPr>
              <a:t>надійшли</a:t>
            </a:r>
            <a:r>
              <a:rPr lang="ru-RU" dirty="0">
                <a:solidFill>
                  <a:schemeClr val="accent2">
                    <a:lumMod val="50000"/>
                  </a:schemeClr>
                </a:solidFill>
              </a:rPr>
              <a:t> </a:t>
            </a:r>
            <a:r>
              <a:rPr lang="ru-RU" dirty="0" err="1">
                <a:solidFill>
                  <a:schemeClr val="accent2">
                    <a:lumMod val="50000"/>
                  </a:schemeClr>
                </a:solidFill>
              </a:rPr>
              <a:t>після</a:t>
            </a:r>
            <a:r>
              <a:rPr lang="ru-RU" dirty="0">
                <a:solidFill>
                  <a:schemeClr val="accent2">
                    <a:lumMod val="50000"/>
                  </a:schemeClr>
                </a:solidFill>
              </a:rPr>
              <a:t> </a:t>
            </a:r>
            <a:r>
              <a:rPr lang="ru-RU" dirty="0" err="1">
                <a:solidFill>
                  <a:schemeClr val="accent2">
                    <a:lumMod val="50000"/>
                  </a:schemeClr>
                </a:solidFill>
              </a:rPr>
              <a:t>закінчення</a:t>
            </a:r>
            <a:r>
              <a:rPr lang="ru-RU" dirty="0">
                <a:solidFill>
                  <a:schemeClr val="accent2">
                    <a:lumMod val="50000"/>
                  </a:schemeClr>
                </a:solidFill>
              </a:rPr>
              <a:t> строку </a:t>
            </a:r>
            <a:r>
              <a:rPr lang="ru-RU" dirty="0" err="1">
                <a:solidFill>
                  <a:schemeClr val="accent2">
                    <a:lumMod val="50000"/>
                  </a:schemeClr>
                </a:solidFill>
              </a:rPr>
              <a:t>їх</a:t>
            </a:r>
            <a:r>
              <a:rPr lang="ru-RU" dirty="0">
                <a:solidFill>
                  <a:schemeClr val="accent2">
                    <a:lumMod val="50000"/>
                  </a:schemeClr>
                </a:solidFill>
              </a:rPr>
              <a:t> </a:t>
            </a:r>
            <a:r>
              <a:rPr lang="ru-RU" dirty="0" err="1">
                <a:solidFill>
                  <a:schemeClr val="accent2">
                    <a:lumMod val="50000"/>
                  </a:schemeClr>
                </a:solidFill>
              </a:rPr>
              <a:t>подання</a:t>
            </a:r>
            <a:r>
              <a:rPr lang="ru-RU" dirty="0">
                <a:solidFill>
                  <a:schemeClr val="accent2">
                    <a:lumMod val="50000"/>
                  </a:schemeClr>
                </a:solidFill>
              </a:rPr>
              <a:t>, не </a:t>
            </a:r>
            <a:r>
              <a:rPr lang="ru-RU" dirty="0" err="1">
                <a:solidFill>
                  <a:schemeClr val="accent2">
                    <a:lumMod val="50000"/>
                  </a:schemeClr>
                </a:solidFill>
              </a:rPr>
              <a:t>розглядаються</a:t>
            </a:r>
            <a:r>
              <a:rPr lang="ru-RU" dirty="0" smtClean="0">
                <a:solidFill>
                  <a:schemeClr val="accent2">
                    <a:lumMod val="50000"/>
                  </a:schemeClr>
                </a:solidFill>
              </a:rPr>
              <a:t>.</a:t>
            </a:r>
            <a:endParaRPr lang="en-US" dirty="0">
              <a:solidFill>
                <a:schemeClr val="accent2">
                  <a:lumMod val="50000"/>
                </a:schemeClr>
              </a:solidFill>
            </a:endParaRPr>
          </a:p>
        </p:txBody>
      </p:sp>
      <p:pic>
        <p:nvPicPr>
          <p:cNvPr id="13" name="Рисунок 12"/>
          <p:cNvPicPr>
            <a:picLocks noChangeAspect="1"/>
          </p:cNvPicPr>
          <p:nvPr/>
        </p:nvPicPr>
        <p:blipFill>
          <a:blip r:embed="rId3"/>
          <a:stretch>
            <a:fillRect/>
          </a:stretch>
        </p:blipFill>
        <p:spPr>
          <a:xfrm>
            <a:off x="264611" y="870880"/>
            <a:ext cx="9388654" cy="176799"/>
          </a:xfrm>
          <a:prstGeom prst="rect">
            <a:avLst/>
          </a:prstGeom>
        </p:spPr>
      </p:pic>
    </p:spTree>
    <p:extLst>
      <p:ext uri="{BB962C8B-B14F-4D97-AF65-F5344CB8AC3E}">
        <p14:creationId xmlns:p14="http://schemas.microsoft.com/office/powerpoint/2010/main" val="17586513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49752" y="547505"/>
            <a:ext cx="6626596" cy="444137"/>
          </a:xfrm>
        </p:spPr>
        <p:txBody>
          <a:bodyPr>
            <a:noAutofit/>
          </a:bodyPr>
          <a:lstStyle/>
          <a:p>
            <a:pPr algn="ctr"/>
            <a:r>
              <a:rPr lang="uk-UA" sz="2000" b="1" dirty="0" smtClean="0">
                <a:solidFill>
                  <a:schemeClr val="tx1"/>
                </a:solidFill>
                <a:cs typeface="Times New Roman" panose="02020603050405020304" pitchFamily="18" charset="0"/>
              </a:rPr>
              <a:t>Документи для отримання бюджетної дотації</a:t>
            </a:r>
            <a:endParaRPr lang="uk-UA" sz="2000" b="1" dirty="0">
              <a:solidFill>
                <a:schemeClr val="tx1"/>
              </a:solidFill>
              <a:cs typeface="Times New Roman" panose="02020603050405020304" pitchFamily="18" charset="0"/>
            </a:endParaRPr>
          </a:p>
        </p:txBody>
      </p:sp>
      <p:sp>
        <p:nvSpPr>
          <p:cNvPr id="3" name="Місце для номера слайда 2"/>
          <p:cNvSpPr>
            <a:spLocks noGrp="1"/>
          </p:cNvSpPr>
          <p:nvPr>
            <p:ph type="sldNum" sz="quarter" idx="12"/>
          </p:nvPr>
        </p:nvSpPr>
        <p:spPr/>
        <p:txBody>
          <a:bodyPr/>
          <a:lstStyle/>
          <a:p>
            <a:fld id="{86CB4B4D-7CA3-9044-876B-883B54F8677D}" type="slidenum">
              <a:rPr lang="ru-UA" smtClean="0"/>
              <a:t>7</a:t>
            </a:fld>
            <a:endParaRPr lang="ru-UA"/>
          </a:p>
        </p:txBody>
      </p:sp>
      <p:pic>
        <p:nvPicPr>
          <p:cNvPr id="4" name="Рисунок 3"/>
          <p:cNvPicPr>
            <a:picLocks noChangeAspect="1"/>
          </p:cNvPicPr>
          <p:nvPr/>
        </p:nvPicPr>
        <p:blipFill>
          <a:blip r:embed="rId2"/>
          <a:stretch>
            <a:fillRect/>
          </a:stretch>
        </p:blipFill>
        <p:spPr>
          <a:xfrm>
            <a:off x="513806" y="269966"/>
            <a:ext cx="2133600" cy="574993"/>
          </a:xfrm>
          <a:prstGeom prst="rect">
            <a:avLst/>
          </a:prstGeom>
        </p:spPr>
      </p:pic>
      <p:sp>
        <p:nvSpPr>
          <p:cNvPr id="6" name="Прямокутник 5"/>
          <p:cNvSpPr/>
          <p:nvPr/>
        </p:nvSpPr>
        <p:spPr>
          <a:xfrm>
            <a:off x="540016" y="1139168"/>
            <a:ext cx="9113250" cy="4157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b="1" dirty="0" smtClean="0">
                <a:solidFill>
                  <a:schemeClr val="tx1"/>
                </a:solidFill>
              </a:rPr>
              <a:t>Отримувачі подають</a:t>
            </a:r>
            <a:r>
              <a:rPr lang="uk-UA" dirty="0" smtClean="0">
                <a:solidFill>
                  <a:schemeClr val="tx1"/>
                </a:solidFill>
                <a:ea typeface="Times New Roman" panose="02020603050405020304" pitchFamily="18" charset="0"/>
                <a:cs typeface="Times New Roman" panose="02020603050405020304" pitchFamily="18" charset="0"/>
              </a:rPr>
              <a:t>  </a:t>
            </a:r>
            <a:endParaRPr lang="uk-UA" b="1" dirty="0">
              <a:solidFill>
                <a:schemeClr val="tx1"/>
              </a:solidFill>
              <a:cs typeface="Times New Roman" panose="02020603050405020304" pitchFamily="18" charset="0"/>
            </a:endParaRPr>
          </a:p>
        </p:txBody>
      </p:sp>
      <p:graphicFrame>
        <p:nvGraphicFramePr>
          <p:cNvPr id="8" name="Таблиця 7"/>
          <p:cNvGraphicFramePr>
            <a:graphicFrameLocks noGrp="1"/>
          </p:cNvGraphicFramePr>
          <p:nvPr>
            <p:extLst>
              <p:ext uri="{D42A27DB-BD31-4B8C-83A1-F6EECF244321}">
                <p14:modId xmlns:p14="http://schemas.microsoft.com/office/powerpoint/2010/main" val="385187579"/>
              </p:ext>
            </p:extLst>
          </p:nvPr>
        </p:nvGraphicFramePr>
        <p:xfrm>
          <a:off x="540016" y="1554964"/>
          <a:ext cx="9113249" cy="4876800"/>
        </p:xfrm>
        <a:graphic>
          <a:graphicData uri="http://schemas.openxmlformats.org/drawingml/2006/table">
            <a:tbl>
              <a:tblPr firstRow="1" bandRow="1">
                <a:tableStyleId>{5940675A-B579-460E-94D1-54222C63F5DA}</a:tableStyleId>
              </a:tblPr>
              <a:tblGrid>
                <a:gridCol w="9113249">
                  <a:extLst>
                    <a:ext uri="{9D8B030D-6E8A-4147-A177-3AD203B41FA5}">
                      <a16:colId xmlns:a16="http://schemas.microsoft.com/office/drawing/2014/main" val="1182372724"/>
                    </a:ext>
                  </a:extLst>
                </a:gridCol>
              </a:tblGrid>
              <a:tr h="297819">
                <a:tc>
                  <a:txBody>
                    <a:bodyPr/>
                    <a:lstStyle/>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uk-UA" sz="1400" dirty="0" smtClean="0">
                          <a:solidFill>
                            <a:schemeClr val="accent2">
                              <a:lumMod val="50000"/>
                            </a:schemeClr>
                          </a:solidFill>
                          <a:latin typeface="+mn-lt"/>
                        </a:rPr>
                        <a:t>заявку на отримання державної підтримки; </a:t>
                      </a:r>
                      <a:endParaRPr lang="uk-UA" sz="1400" dirty="0">
                        <a:solidFill>
                          <a:schemeClr val="accent2">
                            <a:lumMod val="50000"/>
                          </a:schemeClr>
                        </a:solidFill>
                        <a:latin typeface="+mn-lt"/>
                      </a:endParaRPr>
                    </a:p>
                  </a:txBody>
                  <a:tcPr/>
                </a:tc>
                <a:extLst>
                  <a:ext uri="{0D108BD9-81ED-4DB2-BD59-A6C34878D82A}">
                    <a16:rowId xmlns:a16="http://schemas.microsoft.com/office/drawing/2014/main" val="2861452668"/>
                  </a:ext>
                </a:extLst>
              </a:tr>
              <a:tr h="297819">
                <a:tc>
                  <a:txBody>
                    <a:bodyPr/>
                    <a:lstStyle/>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uk-UA" sz="1400" kern="1200" dirty="0" smtClean="0">
                          <a:solidFill>
                            <a:schemeClr val="accent2">
                              <a:lumMod val="50000"/>
                            </a:schemeClr>
                          </a:solidFill>
                          <a:effectLst/>
                          <a:latin typeface="+mn-lt"/>
                          <a:ea typeface="+mn-ea"/>
                          <a:cs typeface="+mn-cs"/>
                        </a:rPr>
                        <a:t>довідку про відкриття поточного рахунка, видану банком </a:t>
                      </a:r>
                      <a:endParaRPr lang="uk-UA" sz="1400" dirty="0">
                        <a:solidFill>
                          <a:schemeClr val="accent2">
                            <a:lumMod val="50000"/>
                          </a:schemeClr>
                        </a:solidFill>
                        <a:latin typeface="+mn-lt"/>
                      </a:endParaRPr>
                    </a:p>
                  </a:txBody>
                  <a:tcPr/>
                </a:tc>
                <a:extLst>
                  <a:ext uri="{0D108BD9-81ED-4DB2-BD59-A6C34878D82A}">
                    <a16:rowId xmlns:a16="http://schemas.microsoft.com/office/drawing/2014/main" val="614352581"/>
                  </a:ext>
                </a:extLst>
              </a:tr>
              <a:tr h="297819">
                <a:tc>
                  <a:txBody>
                    <a:bodyPr/>
                    <a:lstStyle/>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ru-RU" sz="1400" b="0" i="0" kern="1200" dirty="0" smtClean="0">
                          <a:solidFill>
                            <a:schemeClr val="accent2">
                              <a:lumMod val="50000"/>
                            </a:schemeClr>
                          </a:solidFill>
                          <a:effectLst/>
                          <a:latin typeface="+mn-lt"/>
                          <a:ea typeface="+mn-ea"/>
                          <a:cs typeface="+mn-cs"/>
                        </a:rPr>
                        <a:t>форму № КБ-2в “Акт </a:t>
                      </a:r>
                      <a:r>
                        <a:rPr lang="ru-RU" sz="1400" b="0" i="0" kern="1200" dirty="0" err="1" smtClean="0">
                          <a:solidFill>
                            <a:schemeClr val="accent2">
                              <a:lumMod val="50000"/>
                            </a:schemeClr>
                          </a:solidFill>
                          <a:effectLst/>
                          <a:latin typeface="+mn-lt"/>
                          <a:ea typeface="+mn-ea"/>
                          <a:cs typeface="+mn-cs"/>
                        </a:rPr>
                        <a:t>приймання</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виконаних</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будівельних</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робіт</a:t>
                      </a:r>
                      <a:r>
                        <a:rPr lang="ru-RU" sz="1400" b="0" i="0" kern="1200" dirty="0" smtClean="0">
                          <a:solidFill>
                            <a:schemeClr val="accent2">
                              <a:lumMod val="50000"/>
                            </a:schemeClr>
                          </a:solidFill>
                          <a:effectLst/>
                          <a:latin typeface="+mn-lt"/>
                          <a:ea typeface="+mn-ea"/>
                          <a:cs typeface="+mn-cs"/>
                        </a:rPr>
                        <a:t>”</a:t>
                      </a:r>
                      <a:endParaRPr lang="uk-UA" sz="1400" dirty="0">
                        <a:solidFill>
                          <a:schemeClr val="accent2">
                            <a:lumMod val="50000"/>
                          </a:schemeClr>
                        </a:solidFill>
                        <a:latin typeface="+mn-lt"/>
                      </a:endParaRPr>
                    </a:p>
                  </a:txBody>
                  <a:tcPr/>
                </a:tc>
                <a:extLst>
                  <a:ext uri="{0D108BD9-81ED-4DB2-BD59-A6C34878D82A}">
                    <a16:rowId xmlns:a16="http://schemas.microsoft.com/office/drawing/2014/main" val="1793769594"/>
                  </a:ext>
                </a:extLst>
              </a:tr>
              <a:tr h="297819">
                <a:tc>
                  <a:txBody>
                    <a:bodyPr/>
                    <a:lstStyle/>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ru-RU" sz="1400" b="0" i="0" kern="1200" dirty="0" smtClean="0">
                          <a:solidFill>
                            <a:schemeClr val="accent2">
                              <a:lumMod val="50000"/>
                            </a:schemeClr>
                          </a:solidFill>
                          <a:effectLst/>
                          <a:latin typeface="+mn-lt"/>
                          <a:ea typeface="+mn-ea"/>
                          <a:cs typeface="+mn-cs"/>
                        </a:rPr>
                        <a:t>форму № КБ-3 “</a:t>
                      </a:r>
                      <a:r>
                        <a:rPr lang="ru-RU" sz="1400" b="0" i="0" kern="1200" dirty="0" err="1" smtClean="0">
                          <a:solidFill>
                            <a:schemeClr val="accent2">
                              <a:lumMod val="50000"/>
                            </a:schemeClr>
                          </a:solidFill>
                          <a:effectLst/>
                          <a:latin typeface="+mn-lt"/>
                          <a:ea typeface="+mn-ea"/>
                          <a:cs typeface="+mn-cs"/>
                        </a:rPr>
                        <a:t>Довідка</a:t>
                      </a:r>
                      <a:r>
                        <a:rPr lang="ru-RU" sz="1400" b="0" i="0" kern="1200" dirty="0" smtClean="0">
                          <a:solidFill>
                            <a:schemeClr val="accent2">
                              <a:lumMod val="50000"/>
                            </a:schemeClr>
                          </a:solidFill>
                          <a:effectLst/>
                          <a:latin typeface="+mn-lt"/>
                          <a:ea typeface="+mn-ea"/>
                          <a:cs typeface="+mn-cs"/>
                        </a:rPr>
                        <a:t> про </a:t>
                      </a:r>
                      <a:r>
                        <a:rPr lang="ru-RU" sz="1400" b="0" i="0" kern="1200" dirty="0" err="1" smtClean="0">
                          <a:solidFill>
                            <a:schemeClr val="accent2">
                              <a:lumMod val="50000"/>
                            </a:schemeClr>
                          </a:solidFill>
                          <a:effectLst/>
                          <a:latin typeface="+mn-lt"/>
                          <a:ea typeface="+mn-ea"/>
                          <a:cs typeface="+mn-cs"/>
                        </a:rPr>
                        <a:t>вартість</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виконаних</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будівельних</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робіт</a:t>
                      </a:r>
                      <a:r>
                        <a:rPr lang="ru-RU" sz="1400" b="0" i="0" kern="1200" dirty="0" smtClean="0">
                          <a:solidFill>
                            <a:schemeClr val="accent2">
                              <a:lumMod val="50000"/>
                            </a:schemeClr>
                          </a:solidFill>
                          <a:effectLst/>
                          <a:latin typeface="+mn-lt"/>
                          <a:ea typeface="+mn-ea"/>
                          <a:cs typeface="+mn-cs"/>
                        </a:rPr>
                        <a:t> та </a:t>
                      </a:r>
                      <a:r>
                        <a:rPr lang="ru-RU" sz="1400" b="0" i="0" kern="1200" dirty="0" err="1" smtClean="0">
                          <a:solidFill>
                            <a:schemeClr val="accent2">
                              <a:lumMod val="50000"/>
                            </a:schemeClr>
                          </a:solidFill>
                          <a:effectLst/>
                          <a:latin typeface="+mn-lt"/>
                          <a:ea typeface="+mn-ea"/>
                          <a:cs typeface="+mn-cs"/>
                        </a:rPr>
                        <a:t>витрати</a:t>
                      </a:r>
                      <a:r>
                        <a:rPr lang="ru-RU" sz="1400" b="0" i="0" kern="1200" dirty="0" smtClean="0">
                          <a:solidFill>
                            <a:schemeClr val="accent2">
                              <a:lumMod val="50000"/>
                            </a:schemeClr>
                          </a:solidFill>
                          <a:effectLst/>
                          <a:latin typeface="+mn-lt"/>
                          <a:ea typeface="+mn-ea"/>
                          <a:cs typeface="+mn-cs"/>
                        </a:rPr>
                        <a:t>”</a:t>
                      </a:r>
                      <a:endParaRPr lang="uk-UA" sz="1400" dirty="0">
                        <a:solidFill>
                          <a:schemeClr val="accent2">
                            <a:lumMod val="50000"/>
                          </a:schemeClr>
                        </a:solidFill>
                        <a:latin typeface="+mn-lt"/>
                      </a:endParaRPr>
                    </a:p>
                  </a:txBody>
                  <a:tcPr/>
                </a:tc>
                <a:extLst>
                  <a:ext uri="{0D108BD9-81ED-4DB2-BD59-A6C34878D82A}">
                    <a16:rowId xmlns:a16="http://schemas.microsoft.com/office/drawing/2014/main" val="2888225857"/>
                  </a:ext>
                </a:extLst>
              </a:tr>
              <a:tr h="297819">
                <a:tc>
                  <a:txBody>
                    <a:bodyPr/>
                    <a:lstStyle/>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uk-UA" sz="1400" b="0" i="0" kern="1200" dirty="0" smtClean="0">
                          <a:solidFill>
                            <a:schemeClr val="accent2">
                              <a:lumMod val="50000"/>
                            </a:schemeClr>
                          </a:solidFill>
                          <a:effectLst/>
                          <a:latin typeface="+mn-lt"/>
                          <a:ea typeface="+mn-ea"/>
                          <a:cs typeface="+mn-cs"/>
                        </a:rPr>
                        <a:t>акт приймання-передачі (внутрішнього переміщення) основних засобів</a:t>
                      </a:r>
                      <a:endParaRPr lang="uk-UA" sz="1400" dirty="0">
                        <a:solidFill>
                          <a:schemeClr val="accent2">
                            <a:lumMod val="50000"/>
                          </a:schemeClr>
                        </a:solidFill>
                        <a:latin typeface="+mn-lt"/>
                      </a:endParaRPr>
                    </a:p>
                  </a:txBody>
                  <a:tcPr/>
                </a:tc>
                <a:extLst>
                  <a:ext uri="{0D108BD9-81ED-4DB2-BD59-A6C34878D82A}">
                    <a16:rowId xmlns:a16="http://schemas.microsoft.com/office/drawing/2014/main" val="2120779158"/>
                  </a:ext>
                </a:extLst>
              </a:tr>
              <a:tr h="506293">
                <a:tc>
                  <a:txBody>
                    <a:bodyPr/>
                    <a:lstStyle/>
                    <a:p>
                      <a:pPr marL="285750" indent="-285750">
                        <a:buFont typeface="Wingdings" panose="05000000000000000000" pitchFamily="2" charset="2"/>
                        <a:buChar char="§"/>
                      </a:pPr>
                      <a:r>
                        <a:rPr lang="uk-UA" sz="1400" b="0" i="0" kern="1200" dirty="0" smtClean="0">
                          <a:solidFill>
                            <a:schemeClr val="accent2">
                              <a:lumMod val="50000"/>
                            </a:schemeClr>
                          </a:solidFill>
                          <a:effectLst/>
                          <a:latin typeface="+mn-lt"/>
                          <a:ea typeface="+mn-ea"/>
                          <a:cs typeface="+mn-cs"/>
                        </a:rPr>
                        <a:t>засвідчену підписом керівника суб’єкта господарювання або керівника організації водокористувачів копію пояснювальної записки (паспорту) проекту та копію кошторисної частини проектної документації</a:t>
                      </a:r>
                      <a:endParaRPr lang="uk-UA" sz="1400" dirty="0">
                        <a:solidFill>
                          <a:schemeClr val="accent2">
                            <a:lumMod val="50000"/>
                          </a:schemeClr>
                        </a:solidFill>
                        <a:latin typeface="+mn-lt"/>
                      </a:endParaRPr>
                    </a:p>
                  </a:txBody>
                  <a:tcPr/>
                </a:tc>
                <a:extLst>
                  <a:ext uri="{0D108BD9-81ED-4DB2-BD59-A6C34878D82A}">
                    <a16:rowId xmlns:a16="http://schemas.microsoft.com/office/drawing/2014/main" val="2874012007"/>
                  </a:ext>
                </a:extLst>
              </a:tr>
              <a:tr h="714767">
                <a:tc>
                  <a:txBody>
                    <a:bodyPr/>
                    <a:lstStyle/>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ru-RU" sz="1400" b="0" i="0" kern="1200" dirty="0" smtClean="0">
                          <a:solidFill>
                            <a:schemeClr val="accent2">
                              <a:lumMod val="50000"/>
                            </a:schemeClr>
                          </a:solidFill>
                          <a:effectLst/>
                          <a:latin typeface="+mn-lt"/>
                          <a:ea typeface="+mn-ea"/>
                          <a:cs typeface="+mn-cs"/>
                        </a:rPr>
                        <a:t>сканований </a:t>
                      </a:r>
                      <a:r>
                        <a:rPr lang="ru-RU" sz="1400" b="0" i="0" kern="1200" dirty="0" err="1" smtClean="0">
                          <a:solidFill>
                            <a:schemeClr val="accent2">
                              <a:lumMod val="50000"/>
                            </a:schemeClr>
                          </a:solidFill>
                          <a:effectLst/>
                          <a:latin typeface="+mn-lt"/>
                          <a:ea typeface="+mn-ea"/>
                          <a:cs typeface="+mn-cs"/>
                        </a:rPr>
                        <a:t>оригінал</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паперового</a:t>
                      </a:r>
                      <a:r>
                        <a:rPr lang="ru-RU" sz="1400" b="0" i="0" kern="1200" dirty="0" smtClean="0">
                          <a:solidFill>
                            <a:schemeClr val="accent2">
                              <a:lumMod val="50000"/>
                            </a:schemeClr>
                          </a:solidFill>
                          <a:effectLst/>
                          <a:latin typeface="+mn-lt"/>
                          <a:ea typeface="+mn-ea"/>
                          <a:cs typeface="+mn-cs"/>
                        </a:rPr>
                        <a:t> документа </a:t>
                      </a:r>
                      <a:r>
                        <a:rPr lang="ru-RU" sz="1400" b="0" i="0" kern="1200" dirty="0" err="1" smtClean="0">
                          <a:solidFill>
                            <a:schemeClr val="accent2">
                              <a:lumMod val="50000"/>
                            </a:schemeClr>
                          </a:solidFill>
                          <a:effectLst/>
                          <a:latin typeface="+mn-lt"/>
                          <a:ea typeface="+mn-ea"/>
                          <a:cs typeface="+mn-cs"/>
                        </a:rPr>
                        <a:t>або</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електронний</a:t>
                      </a:r>
                      <a:r>
                        <a:rPr lang="ru-RU" sz="1400" b="0" i="0" kern="1200" dirty="0" smtClean="0">
                          <a:solidFill>
                            <a:schemeClr val="accent2">
                              <a:lumMod val="50000"/>
                            </a:schemeClr>
                          </a:solidFill>
                          <a:effectLst/>
                          <a:latin typeface="+mn-lt"/>
                          <a:ea typeface="+mn-ea"/>
                          <a:cs typeface="+mn-cs"/>
                        </a:rPr>
                        <a:t> документ </a:t>
                      </a:r>
                      <a:r>
                        <a:rPr lang="ru-RU" sz="1400" b="0" i="0" kern="1200" dirty="0" err="1" smtClean="0">
                          <a:solidFill>
                            <a:schemeClr val="accent2">
                              <a:lumMod val="50000"/>
                            </a:schemeClr>
                          </a:solidFill>
                          <a:effectLst/>
                          <a:latin typeface="+mn-lt"/>
                          <a:ea typeface="+mn-ea"/>
                          <a:cs typeface="+mn-cs"/>
                        </a:rPr>
                        <a:t>письмового</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зобов’язання</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повернути</a:t>
                      </a:r>
                      <a:r>
                        <a:rPr lang="ru-RU" sz="1400" b="0" i="0" kern="1200" dirty="0" smtClean="0">
                          <a:solidFill>
                            <a:schemeClr val="accent2">
                              <a:lumMod val="50000"/>
                            </a:schemeClr>
                          </a:solidFill>
                          <a:effectLst/>
                          <a:latin typeface="+mn-lt"/>
                          <a:ea typeface="+mn-ea"/>
                          <a:cs typeface="+mn-cs"/>
                        </a:rPr>
                        <a:t> до державного бюджету в </a:t>
                      </a:r>
                      <a:r>
                        <a:rPr lang="ru-RU" sz="1400" b="0" i="0" kern="1200" dirty="0" err="1" smtClean="0">
                          <a:solidFill>
                            <a:schemeClr val="accent2">
                              <a:lumMod val="50000"/>
                            </a:schemeClr>
                          </a:solidFill>
                          <a:effectLst/>
                          <a:latin typeface="+mn-lt"/>
                          <a:ea typeface="+mn-ea"/>
                          <a:cs typeface="+mn-cs"/>
                        </a:rPr>
                        <a:t>місячний</a:t>
                      </a:r>
                      <a:r>
                        <a:rPr lang="ru-RU" sz="1400" b="0" i="0" kern="1200" dirty="0" smtClean="0">
                          <a:solidFill>
                            <a:schemeClr val="accent2">
                              <a:lumMod val="50000"/>
                            </a:schemeClr>
                          </a:solidFill>
                          <a:effectLst/>
                          <a:latin typeface="+mn-lt"/>
                          <a:ea typeface="+mn-ea"/>
                          <a:cs typeface="+mn-cs"/>
                        </a:rPr>
                        <a:t> строк </a:t>
                      </a:r>
                      <a:r>
                        <a:rPr lang="ru-RU" sz="1400" b="0" i="0" kern="1200" dirty="0" err="1" smtClean="0">
                          <a:solidFill>
                            <a:schemeClr val="accent2">
                              <a:lumMod val="50000"/>
                            </a:schemeClr>
                          </a:solidFill>
                          <a:effectLst/>
                          <a:latin typeface="+mn-lt"/>
                          <a:ea typeface="+mn-ea"/>
                          <a:cs typeface="+mn-cs"/>
                        </a:rPr>
                        <a:t>кошти</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державної</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підтримки</a:t>
                      </a:r>
                      <a:r>
                        <a:rPr lang="ru-RU" sz="1400" b="0" i="0" kern="1200" dirty="0" smtClean="0">
                          <a:solidFill>
                            <a:schemeClr val="accent2">
                              <a:lumMod val="50000"/>
                            </a:schemeClr>
                          </a:solidFill>
                          <a:effectLst/>
                          <a:latin typeface="+mn-lt"/>
                          <a:ea typeface="+mn-ea"/>
                          <a:cs typeface="+mn-cs"/>
                        </a:rPr>
                        <a:t> в </a:t>
                      </a:r>
                      <a:r>
                        <a:rPr lang="ru-RU" sz="1400" b="0" i="0" kern="1200" dirty="0" err="1" smtClean="0">
                          <a:solidFill>
                            <a:schemeClr val="accent2">
                              <a:lumMod val="50000"/>
                            </a:schemeClr>
                          </a:solidFill>
                          <a:effectLst/>
                          <a:latin typeface="+mn-lt"/>
                          <a:ea typeface="+mn-ea"/>
                          <a:cs typeface="+mn-cs"/>
                        </a:rPr>
                        <a:t>разі</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встановлення</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контролюючими</a:t>
                      </a:r>
                      <a:r>
                        <a:rPr lang="ru-RU" sz="1400" b="0" i="0" kern="1200" dirty="0" smtClean="0">
                          <a:solidFill>
                            <a:schemeClr val="accent2">
                              <a:lumMod val="50000"/>
                            </a:schemeClr>
                          </a:solidFill>
                          <a:effectLst/>
                          <a:latin typeface="+mn-lt"/>
                          <a:ea typeface="+mn-ea"/>
                          <a:cs typeface="+mn-cs"/>
                        </a:rPr>
                        <a:t> органами факту </a:t>
                      </a:r>
                      <a:r>
                        <a:rPr lang="ru-RU" sz="1400" b="0" i="0" kern="1200" dirty="0" err="1" smtClean="0">
                          <a:solidFill>
                            <a:schemeClr val="accent2">
                              <a:lumMod val="50000"/>
                            </a:schemeClr>
                          </a:solidFill>
                          <a:effectLst/>
                          <a:latin typeface="+mn-lt"/>
                          <a:ea typeface="+mn-ea"/>
                          <a:cs typeface="+mn-cs"/>
                        </a:rPr>
                        <a:t>їх</a:t>
                      </a:r>
                      <a:r>
                        <a:rPr lang="ru-RU" sz="1400" b="0" i="0" kern="1200" dirty="0" smtClean="0">
                          <a:solidFill>
                            <a:schemeClr val="accent2">
                              <a:lumMod val="50000"/>
                            </a:schemeClr>
                          </a:solidFill>
                          <a:effectLst/>
                          <a:latin typeface="+mn-lt"/>
                          <a:ea typeface="+mn-ea"/>
                          <a:cs typeface="+mn-cs"/>
                        </a:rPr>
                        <a:t> незаконного </a:t>
                      </a:r>
                      <a:r>
                        <a:rPr lang="ru-RU" sz="1400" b="0" i="0" kern="1200" dirty="0" err="1" smtClean="0">
                          <a:solidFill>
                            <a:schemeClr val="accent2">
                              <a:lumMod val="50000"/>
                            </a:schemeClr>
                          </a:solidFill>
                          <a:effectLst/>
                          <a:latin typeface="+mn-lt"/>
                          <a:ea typeface="+mn-ea"/>
                          <a:cs typeface="+mn-cs"/>
                        </a:rPr>
                        <a:t>одержання</a:t>
                      </a:r>
                      <a:r>
                        <a:rPr lang="ru-RU" sz="1400" b="0" i="0" kern="1200" dirty="0" smtClean="0">
                          <a:solidFill>
                            <a:schemeClr val="accent2">
                              <a:lumMod val="50000"/>
                            </a:schemeClr>
                          </a:solidFill>
                          <a:effectLst/>
                          <a:latin typeface="+mn-lt"/>
                          <a:ea typeface="+mn-ea"/>
                          <a:cs typeface="+mn-cs"/>
                        </a:rPr>
                        <a:t> та/</a:t>
                      </a:r>
                      <a:r>
                        <a:rPr lang="ru-RU" sz="1400" b="0" i="0" kern="1200" dirty="0" err="1" smtClean="0">
                          <a:solidFill>
                            <a:schemeClr val="accent2">
                              <a:lumMod val="50000"/>
                            </a:schemeClr>
                          </a:solidFill>
                          <a:effectLst/>
                          <a:latin typeface="+mn-lt"/>
                          <a:ea typeface="+mn-ea"/>
                          <a:cs typeface="+mn-cs"/>
                        </a:rPr>
                        <a:t>або</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нецільового</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використання</a:t>
                      </a:r>
                      <a:endParaRPr lang="uk-UA" sz="1400" dirty="0">
                        <a:solidFill>
                          <a:schemeClr val="accent2">
                            <a:lumMod val="50000"/>
                          </a:schemeClr>
                        </a:solidFill>
                        <a:latin typeface="+mn-lt"/>
                      </a:endParaRPr>
                    </a:p>
                  </a:txBody>
                  <a:tcPr/>
                </a:tc>
                <a:extLst>
                  <a:ext uri="{0D108BD9-81ED-4DB2-BD59-A6C34878D82A}">
                    <a16:rowId xmlns:a16="http://schemas.microsoft.com/office/drawing/2014/main" val="3267963815"/>
                  </a:ext>
                </a:extLst>
              </a:tr>
              <a:tr h="923240">
                <a:tc>
                  <a:txBody>
                    <a:bodyPr/>
                    <a:lstStyle/>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ru-RU" sz="1400" b="0" i="0" kern="1200" dirty="0" smtClean="0">
                          <a:solidFill>
                            <a:schemeClr val="accent2">
                              <a:lumMod val="50000"/>
                            </a:schemeClr>
                          </a:solidFill>
                          <a:effectLst/>
                          <a:latin typeface="+mn-lt"/>
                          <a:ea typeface="+mn-ea"/>
                          <a:cs typeface="+mn-cs"/>
                        </a:rPr>
                        <a:t>сканований </a:t>
                      </a:r>
                      <a:r>
                        <a:rPr lang="ru-RU" sz="1400" b="0" i="0" kern="1200" dirty="0" err="1" smtClean="0">
                          <a:solidFill>
                            <a:schemeClr val="accent2">
                              <a:lumMod val="50000"/>
                            </a:schemeClr>
                          </a:solidFill>
                          <a:effectLst/>
                          <a:latin typeface="+mn-lt"/>
                          <a:ea typeface="+mn-ea"/>
                          <a:cs typeface="+mn-cs"/>
                        </a:rPr>
                        <a:t>оригінал</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паперового</a:t>
                      </a:r>
                      <a:r>
                        <a:rPr lang="ru-RU" sz="1400" b="0" i="0" kern="1200" dirty="0" smtClean="0">
                          <a:solidFill>
                            <a:schemeClr val="accent2">
                              <a:lumMod val="50000"/>
                            </a:schemeClr>
                          </a:solidFill>
                          <a:effectLst/>
                          <a:latin typeface="+mn-lt"/>
                          <a:ea typeface="+mn-ea"/>
                          <a:cs typeface="+mn-cs"/>
                        </a:rPr>
                        <a:t> документа </a:t>
                      </a:r>
                      <a:r>
                        <a:rPr lang="ru-RU" sz="1400" b="0" i="0" kern="1200" dirty="0" err="1" smtClean="0">
                          <a:solidFill>
                            <a:schemeClr val="accent2">
                              <a:lumMod val="50000"/>
                            </a:schemeClr>
                          </a:solidFill>
                          <a:effectLst/>
                          <a:latin typeface="+mn-lt"/>
                          <a:ea typeface="+mn-ea"/>
                          <a:cs typeface="+mn-cs"/>
                        </a:rPr>
                        <a:t>або</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електронний</a:t>
                      </a:r>
                      <a:r>
                        <a:rPr lang="ru-RU" sz="1400" b="0" i="0" kern="1200" dirty="0" smtClean="0">
                          <a:solidFill>
                            <a:schemeClr val="accent2">
                              <a:lumMod val="50000"/>
                            </a:schemeClr>
                          </a:solidFill>
                          <a:effectLst/>
                          <a:latin typeface="+mn-lt"/>
                          <a:ea typeface="+mn-ea"/>
                          <a:cs typeface="+mn-cs"/>
                        </a:rPr>
                        <a:t> документ </a:t>
                      </a:r>
                      <a:r>
                        <a:rPr lang="ru-RU" sz="1400" b="0" i="0" kern="1200" dirty="0" err="1" smtClean="0">
                          <a:solidFill>
                            <a:schemeClr val="accent2">
                              <a:lumMod val="50000"/>
                            </a:schemeClr>
                          </a:solidFill>
                          <a:effectLst/>
                          <a:latin typeface="+mn-lt"/>
                          <a:ea typeface="+mn-ea"/>
                          <a:cs typeface="+mn-cs"/>
                        </a:rPr>
                        <a:t>письмового</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підтвердження</a:t>
                      </a:r>
                      <a:r>
                        <a:rPr lang="ru-RU" sz="1400" b="0" i="0" kern="1200" dirty="0" smtClean="0">
                          <a:solidFill>
                            <a:schemeClr val="accent2">
                              <a:lumMod val="50000"/>
                            </a:schemeClr>
                          </a:solidFill>
                          <a:effectLst/>
                          <a:latin typeface="+mn-lt"/>
                          <a:ea typeface="+mn-ea"/>
                          <a:cs typeface="+mn-cs"/>
                        </a:rPr>
                        <a:t> про </a:t>
                      </a:r>
                      <a:r>
                        <a:rPr lang="ru-RU" sz="1400" b="0" i="0" kern="1200" dirty="0" err="1" smtClean="0">
                          <a:solidFill>
                            <a:schemeClr val="accent2">
                              <a:lumMod val="50000"/>
                            </a:schemeClr>
                          </a:solidFill>
                          <a:effectLst/>
                          <a:latin typeface="+mn-lt"/>
                          <a:ea typeface="+mn-ea"/>
                          <a:cs typeface="+mn-cs"/>
                        </a:rPr>
                        <a:t>відсутність</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отриманої</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організацією</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водокористувачів</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державної</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підтримки</a:t>
                      </a:r>
                      <a:r>
                        <a:rPr lang="ru-RU" sz="1400" b="0" i="0" kern="1200" dirty="0" smtClean="0">
                          <a:solidFill>
                            <a:schemeClr val="accent2">
                              <a:lumMod val="50000"/>
                            </a:schemeClr>
                          </a:solidFill>
                          <a:effectLst/>
                          <a:latin typeface="+mn-lt"/>
                          <a:ea typeface="+mn-ea"/>
                          <a:cs typeface="+mn-cs"/>
                        </a:rPr>
                        <a:t> на </a:t>
                      </a:r>
                      <a:r>
                        <a:rPr lang="ru-RU" sz="1400" b="0" i="0" kern="1200" dirty="0" err="1" smtClean="0">
                          <a:solidFill>
                            <a:schemeClr val="accent2">
                              <a:lumMod val="50000"/>
                            </a:schemeClr>
                          </a:solidFill>
                          <a:effectLst/>
                          <a:latin typeface="+mn-lt"/>
                          <a:ea typeface="+mn-ea"/>
                          <a:cs typeface="+mn-cs"/>
                        </a:rPr>
                        <a:t>об’єкт</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будівництва</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передбаченої</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іншими</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державними</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регіональними</a:t>
                      </a:r>
                      <a:r>
                        <a:rPr lang="ru-RU" sz="1400" b="0" i="0" kern="1200" dirty="0" smtClean="0">
                          <a:solidFill>
                            <a:schemeClr val="accent2">
                              <a:lumMod val="50000"/>
                            </a:schemeClr>
                          </a:solidFill>
                          <a:effectLst/>
                          <a:latin typeface="+mn-lt"/>
                          <a:ea typeface="+mn-ea"/>
                          <a:cs typeface="+mn-cs"/>
                        </a:rPr>
                        <a:t> та </a:t>
                      </a:r>
                      <a:r>
                        <a:rPr lang="ru-RU" sz="1400" b="0" i="0" kern="1200" dirty="0" err="1" smtClean="0">
                          <a:solidFill>
                            <a:schemeClr val="accent2">
                              <a:lumMod val="50000"/>
                            </a:schemeClr>
                          </a:solidFill>
                          <a:effectLst/>
                          <a:latin typeface="+mn-lt"/>
                          <a:ea typeface="+mn-ea"/>
                          <a:cs typeface="+mn-cs"/>
                        </a:rPr>
                        <a:t>міжнародними</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програмами</a:t>
                      </a:r>
                      <a:r>
                        <a:rPr lang="ru-RU" sz="1400" b="0" i="0" kern="1200" dirty="0" smtClean="0">
                          <a:solidFill>
                            <a:schemeClr val="accent2">
                              <a:lumMod val="50000"/>
                            </a:schemeClr>
                          </a:solidFill>
                          <a:effectLst/>
                          <a:latin typeface="+mn-lt"/>
                          <a:ea typeface="+mn-ea"/>
                          <a:cs typeface="+mn-cs"/>
                        </a:rPr>
                        <a:t> (для сільськогосподарських </a:t>
                      </a:r>
                      <a:r>
                        <a:rPr lang="ru-RU" sz="1400" b="0" i="0" kern="1200" dirty="0" err="1" smtClean="0">
                          <a:solidFill>
                            <a:schemeClr val="accent2">
                              <a:lumMod val="50000"/>
                            </a:schemeClr>
                          </a:solidFill>
                          <a:effectLst/>
                          <a:latin typeface="+mn-lt"/>
                          <a:ea typeface="+mn-ea"/>
                          <a:cs typeface="+mn-cs"/>
                        </a:rPr>
                        <a:t>товаровиробників</a:t>
                      </a:r>
                      <a:r>
                        <a:rPr lang="ru-RU" sz="1400" b="0" i="0" kern="1200" dirty="0" smtClean="0">
                          <a:solidFill>
                            <a:schemeClr val="accent2">
                              <a:lumMod val="50000"/>
                            </a:schemeClr>
                          </a:solidFill>
                          <a:effectLst/>
                          <a:latin typeface="+mn-lt"/>
                          <a:ea typeface="+mn-ea"/>
                          <a:cs typeface="+mn-cs"/>
                        </a:rPr>
                        <a:t> - за </a:t>
                      </a:r>
                      <a:r>
                        <a:rPr lang="ru-RU" sz="1400" b="0" i="0" kern="1200" dirty="0" err="1" smtClean="0">
                          <a:solidFill>
                            <a:schemeClr val="accent2">
                              <a:lumMod val="50000"/>
                            </a:schemeClr>
                          </a:solidFill>
                          <a:effectLst/>
                          <a:latin typeface="+mn-lt"/>
                          <a:ea typeface="+mn-ea"/>
                          <a:cs typeface="+mn-cs"/>
                        </a:rPr>
                        <a:t>умови</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набутого</a:t>
                      </a:r>
                      <a:r>
                        <a:rPr lang="ru-RU" sz="1400" b="0" i="0" kern="1200" dirty="0" smtClean="0">
                          <a:solidFill>
                            <a:schemeClr val="accent2">
                              <a:lumMod val="50000"/>
                            </a:schemeClr>
                          </a:solidFill>
                          <a:effectLst/>
                          <a:latin typeface="+mn-lt"/>
                          <a:ea typeface="+mn-ea"/>
                          <a:cs typeface="+mn-cs"/>
                        </a:rPr>
                        <a:t> статусу члена </a:t>
                      </a:r>
                      <a:r>
                        <a:rPr lang="ru-RU" sz="1400" b="0" i="0" kern="1200" dirty="0" err="1" smtClean="0">
                          <a:solidFill>
                            <a:schemeClr val="accent2">
                              <a:lumMod val="50000"/>
                            </a:schemeClr>
                          </a:solidFill>
                          <a:effectLst/>
                          <a:latin typeface="+mn-lt"/>
                          <a:ea typeface="+mn-ea"/>
                          <a:cs typeface="+mn-cs"/>
                        </a:rPr>
                        <a:t>організації</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водокористувачів</a:t>
                      </a:r>
                      <a:r>
                        <a:rPr lang="ru-RU" sz="1400" b="0" i="0" kern="1200" dirty="0" smtClean="0">
                          <a:solidFill>
                            <a:schemeClr val="accent2">
                              <a:lumMod val="50000"/>
                            </a:schemeClr>
                          </a:solidFill>
                          <a:effectLst/>
                          <a:latin typeface="+mn-lt"/>
                          <a:ea typeface="+mn-ea"/>
                          <a:cs typeface="+mn-cs"/>
                        </a:rPr>
                        <a:t>)</a:t>
                      </a:r>
                      <a:endParaRPr lang="uk-UA" sz="1400" dirty="0">
                        <a:solidFill>
                          <a:schemeClr val="accent2">
                            <a:lumMod val="50000"/>
                          </a:schemeClr>
                        </a:solidFill>
                        <a:latin typeface="+mn-lt"/>
                      </a:endParaRPr>
                    </a:p>
                  </a:txBody>
                  <a:tcPr/>
                </a:tc>
                <a:extLst>
                  <a:ext uri="{0D108BD9-81ED-4DB2-BD59-A6C34878D82A}">
                    <a16:rowId xmlns:a16="http://schemas.microsoft.com/office/drawing/2014/main" val="2294936928"/>
                  </a:ext>
                </a:extLst>
              </a:tr>
              <a:tr h="830702">
                <a:tc>
                  <a:txBody>
                    <a:bodyPr/>
                    <a:lstStyle/>
                    <a:p>
                      <a:pPr marL="285750" indent="-285750">
                        <a:buFont typeface="Wingdings" panose="05000000000000000000" pitchFamily="2" charset="2"/>
                        <a:buChar char="§"/>
                      </a:pPr>
                      <a:r>
                        <a:rPr lang="ru-RU" sz="1400" b="0" i="0" kern="1200" dirty="0" smtClean="0">
                          <a:solidFill>
                            <a:schemeClr val="accent2">
                              <a:lumMod val="50000"/>
                            </a:schemeClr>
                          </a:solidFill>
                          <a:effectLst/>
                          <a:latin typeface="+mn-lt"/>
                          <a:ea typeface="+mn-ea"/>
                          <a:cs typeface="+mn-cs"/>
                        </a:rPr>
                        <a:t>сканований </a:t>
                      </a:r>
                      <a:r>
                        <a:rPr lang="ru-RU" sz="1400" b="0" i="0" kern="1200" dirty="0" err="1" smtClean="0">
                          <a:solidFill>
                            <a:schemeClr val="accent2">
                              <a:lumMod val="50000"/>
                            </a:schemeClr>
                          </a:solidFill>
                          <a:effectLst/>
                          <a:latin typeface="+mn-lt"/>
                          <a:ea typeface="+mn-ea"/>
                          <a:cs typeface="+mn-cs"/>
                        </a:rPr>
                        <a:t>оригінал</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паперового</a:t>
                      </a:r>
                      <a:r>
                        <a:rPr lang="ru-RU" sz="1400" b="0" i="0" kern="1200" dirty="0" smtClean="0">
                          <a:solidFill>
                            <a:schemeClr val="accent2">
                              <a:lumMod val="50000"/>
                            </a:schemeClr>
                          </a:solidFill>
                          <a:effectLst/>
                          <a:latin typeface="+mn-lt"/>
                          <a:ea typeface="+mn-ea"/>
                          <a:cs typeface="+mn-cs"/>
                        </a:rPr>
                        <a:t> документа </a:t>
                      </a:r>
                      <a:r>
                        <a:rPr lang="ru-RU" sz="1400" b="0" i="0" kern="1200" dirty="0" err="1" smtClean="0">
                          <a:solidFill>
                            <a:schemeClr val="accent2">
                              <a:lumMod val="50000"/>
                            </a:schemeClr>
                          </a:solidFill>
                          <a:effectLst/>
                          <a:latin typeface="+mn-lt"/>
                          <a:ea typeface="+mn-ea"/>
                          <a:cs typeface="+mn-cs"/>
                        </a:rPr>
                        <a:t>або</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електронний</a:t>
                      </a:r>
                      <a:r>
                        <a:rPr lang="ru-RU" sz="1400" b="0" i="0" kern="1200" dirty="0" smtClean="0">
                          <a:solidFill>
                            <a:schemeClr val="accent2">
                              <a:lumMod val="50000"/>
                            </a:schemeClr>
                          </a:solidFill>
                          <a:effectLst/>
                          <a:latin typeface="+mn-lt"/>
                          <a:ea typeface="+mn-ea"/>
                          <a:cs typeface="+mn-cs"/>
                        </a:rPr>
                        <a:t> документ </a:t>
                      </a:r>
                      <a:r>
                        <a:rPr lang="ru-RU" sz="1400" b="0" i="0" kern="1200" dirty="0" err="1" smtClean="0">
                          <a:solidFill>
                            <a:schemeClr val="accent2">
                              <a:lumMod val="50000"/>
                            </a:schemeClr>
                          </a:solidFill>
                          <a:effectLst/>
                          <a:latin typeface="+mn-lt"/>
                          <a:ea typeface="+mn-ea"/>
                          <a:cs typeface="+mn-cs"/>
                        </a:rPr>
                        <a:t>письмового</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підтвердження</a:t>
                      </a:r>
                      <a:r>
                        <a:rPr lang="ru-RU" sz="1400" b="0" i="0" kern="1200" dirty="0" smtClean="0">
                          <a:solidFill>
                            <a:schemeClr val="accent2">
                              <a:lumMod val="50000"/>
                            </a:schemeClr>
                          </a:solidFill>
                          <a:effectLst/>
                          <a:latin typeface="+mn-lt"/>
                          <a:ea typeface="+mn-ea"/>
                          <a:cs typeface="+mn-cs"/>
                        </a:rPr>
                        <a:t> про </a:t>
                      </a:r>
                      <a:r>
                        <a:rPr lang="ru-RU" sz="1400" b="0" i="0" kern="1200" dirty="0" err="1" smtClean="0">
                          <a:solidFill>
                            <a:schemeClr val="accent2">
                              <a:lumMod val="50000"/>
                            </a:schemeClr>
                          </a:solidFill>
                          <a:effectLst/>
                          <a:latin typeface="+mn-lt"/>
                          <a:ea typeface="+mn-ea"/>
                          <a:cs typeface="+mn-cs"/>
                        </a:rPr>
                        <a:t>відсутність</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отриманої</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державної</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підтримки</a:t>
                      </a:r>
                      <a:r>
                        <a:rPr lang="ru-RU" sz="1400" b="0" i="0" kern="1200" dirty="0" smtClean="0">
                          <a:solidFill>
                            <a:schemeClr val="accent2">
                              <a:lumMod val="50000"/>
                            </a:schemeClr>
                          </a:solidFill>
                          <a:effectLst/>
                          <a:latin typeface="+mn-lt"/>
                          <a:ea typeface="+mn-ea"/>
                          <a:cs typeface="+mn-cs"/>
                        </a:rPr>
                        <a:t> на </a:t>
                      </a:r>
                      <a:r>
                        <a:rPr lang="ru-RU" sz="1400" b="0" i="0" kern="1200" dirty="0" err="1" smtClean="0">
                          <a:solidFill>
                            <a:schemeClr val="accent2">
                              <a:lumMod val="50000"/>
                            </a:schemeClr>
                          </a:solidFill>
                          <a:effectLst/>
                          <a:latin typeface="+mn-lt"/>
                          <a:ea typeface="+mn-ea"/>
                          <a:cs typeface="+mn-cs"/>
                        </a:rPr>
                        <a:t>об’єкт</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будівництва</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передбаченої</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іншими</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державними</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регіональними</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міжнародними</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програмами</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або</a:t>
                      </a:r>
                      <a:r>
                        <a:rPr lang="ru-RU" sz="1400" b="0" i="0" kern="1200" dirty="0" smtClean="0">
                          <a:solidFill>
                            <a:schemeClr val="accent2">
                              <a:lumMod val="50000"/>
                            </a:schemeClr>
                          </a:solidFill>
                          <a:effectLst/>
                          <a:latin typeface="+mn-lt"/>
                          <a:ea typeface="+mn-ea"/>
                          <a:cs typeface="+mn-cs"/>
                        </a:rPr>
                        <a:t> в межах </a:t>
                      </a:r>
                      <a:r>
                        <a:rPr lang="ru-RU" sz="1400" b="0" i="0" kern="1200" dirty="0" err="1" smtClean="0">
                          <a:solidFill>
                            <a:schemeClr val="accent2">
                              <a:lumMod val="50000"/>
                            </a:schemeClr>
                          </a:solidFill>
                          <a:effectLst/>
                          <a:latin typeface="+mn-lt"/>
                          <a:ea typeface="+mn-ea"/>
                          <a:cs typeface="+mn-cs"/>
                        </a:rPr>
                        <a:t>бюджетної</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програми</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Фінансова</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підтримка</a:t>
                      </a:r>
                      <a:r>
                        <a:rPr lang="ru-RU" sz="1400" b="0" i="0" kern="1200" dirty="0" smtClean="0">
                          <a:solidFill>
                            <a:schemeClr val="accent2">
                              <a:lumMod val="50000"/>
                            </a:schemeClr>
                          </a:solidFill>
                          <a:effectLst/>
                          <a:latin typeface="+mn-lt"/>
                          <a:ea typeface="+mn-ea"/>
                          <a:cs typeface="+mn-cs"/>
                        </a:rPr>
                        <a:t> сільгосптоваровиробників” за </a:t>
                      </a:r>
                      <a:r>
                        <a:rPr lang="ru-RU" sz="1400" b="0" i="0" kern="1200" dirty="0" err="1" smtClean="0">
                          <a:solidFill>
                            <a:schemeClr val="accent2">
                              <a:lumMod val="50000"/>
                            </a:schemeClr>
                          </a:solidFill>
                          <a:effectLst/>
                          <a:latin typeface="+mn-lt"/>
                          <a:ea typeface="+mn-ea"/>
                          <a:cs typeface="+mn-cs"/>
                        </a:rPr>
                        <a:t>даним</a:t>
                      </a:r>
                      <a:r>
                        <a:rPr lang="ru-RU" sz="1400" b="0" i="0" kern="1200" dirty="0" smtClean="0">
                          <a:solidFill>
                            <a:schemeClr val="accent2">
                              <a:lumMod val="50000"/>
                            </a:schemeClr>
                          </a:solidFill>
                          <a:effectLst/>
                          <a:latin typeface="+mn-lt"/>
                          <a:ea typeface="+mn-ea"/>
                          <a:cs typeface="+mn-cs"/>
                        </a:rPr>
                        <a:t> </a:t>
                      </a:r>
                      <a:r>
                        <a:rPr lang="ru-RU" sz="1400" b="0" i="0" kern="1200" dirty="0" err="1" smtClean="0">
                          <a:solidFill>
                            <a:schemeClr val="accent2">
                              <a:lumMod val="50000"/>
                            </a:schemeClr>
                          </a:solidFill>
                          <a:effectLst/>
                          <a:latin typeface="+mn-lt"/>
                          <a:ea typeface="+mn-ea"/>
                          <a:cs typeface="+mn-cs"/>
                        </a:rPr>
                        <a:t>напрямом</a:t>
                      </a:r>
                      <a:endParaRPr lang="uk-UA" sz="1400" dirty="0">
                        <a:solidFill>
                          <a:schemeClr val="accent2">
                            <a:lumMod val="50000"/>
                          </a:schemeClr>
                        </a:solidFill>
                        <a:latin typeface="+mn-lt"/>
                      </a:endParaRPr>
                    </a:p>
                  </a:txBody>
                  <a:tcPr/>
                </a:tc>
                <a:extLst>
                  <a:ext uri="{0D108BD9-81ED-4DB2-BD59-A6C34878D82A}">
                    <a16:rowId xmlns:a16="http://schemas.microsoft.com/office/drawing/2014/main" val="1384781424"/>
                  </a:ext>
                </a:extLst>
              </a:tr>
            </a:tbl>
          </a:graphicData>
        </a:graphic>
      </p:graphicFrame>
      <p:pic>
        <p:nvPicPr>
          <p:cNvPr id="9" name="Рисунок 8"/>
          <p:cNvPicPr>
            <a:picLocks noChangeAspect="1"/>
          </p:cNvPicPr>
          <p:nvPr/>
        </p:nvPicPr>
        <p:blipFill>
          <a:blip r:embed="rId3"/>
          <a:stretch>
            <a:fillRect/>
          </a:stretch>
        </p:blipFill>
        <p:spPr>
          <a:xfrm>
            <a:off x="264611" y="903243"/>
            <a:ext cx="9388654" cy="176799"/>
          </a:xfrm>
          <a:prstGeom prst="rect">
            <a:avLst/>
          </a:prstGeom>
        </p:spPr>
      </p:pic>
    </p:spTree>
    <p:extLst>
      <p:ext uri="{BB962C8B-B14F-4D97-AF65-F5344CB8AC3E}">
        <p14:creationId xmlns:p14="http://schemas.microsoft.com/office/powerpoint/2010/main" val="11808469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номера слайда 1"/>
          <p:cNvSpPr>
            <a:spLocks noGrp="1"/>
          </p:cNvSpPr>
          <p:nvPr>
            <p:ph type="sldNum" sz="quarter" idx="12"/>
          </p:nvPr>
        </p:nvSpPr>
        <p:spPr/>
        <p:txBody>
          <a:bodyPr/>
          <a:lstStyle/>
          <a:p>
            <a:fld id="{86CB4B4D-7CA3-9044-876B-883B54F8677D}" type="slidenum">
              <a:rPr lang="ru-UA" smtClean="0"/>
              <a:t>8</a:t>
            </a:fld>
            <a:endParaRPr lang="ru-UA" dirty="0"/>
          </a:p>
        </p:txBody>
      </p:sp>
      <p:pic>
        <p:nvPicPr>
          <p:cNvPr id="3" name="Рисунок 2"/>
          <p:cNvPicPr>
            <a:picLocks noChangeAspect="1"/>
          </p:cNvPicPr>
          <p:nvPr/>
        </p:nvPicPr>
        <p:blipFill>
          <a:blip r:embed="rId2"/>
          <a:stretch>
            <a:fillRect/>
          </a:stretch>
        </p:blipFill>
        <p:spPr>
          <a:xfrm>
            <a:off x="400595" y="243840"/>
            <a:ext cx="1994262" cy="480089"/>
          </a:xfrm>
          <a:prstGeom prst="rect">
            <a:avLst/>
          </a:prstGeom>
        </p:spPr>
      </p:pic>
      <p:sp>
        <p:nvSpPr>
          <p:cNvPr id="5" name="Прямокутник 4"/>
          <p:cNvSpPr/>
          <p:nvPr/>
        </p:nvSpPr>
        <p:spPr>
          <a:xfrm>
            <a:off x="400595" y="1206380"/>
            <a:ext cx="9509530" cy="5139869"/>
          </a:xfrm>
          <a:prstGeom prst="rect">
            <a:avLst/>
          </a:prstGeom>
        </p:spPr>
        <p:txBody>
          <a:bodyPr wrap="square">
            <a:spAutoFit/>
          </a:bodyPr>
          <a:lstStyle/>
          <a:p>
            <a:pPr>
              <a:spcBef>
                <a:spcPts val="1200"/>
              </a:spcBef>
            </a:pPr>
            <a:r>
              <a:rPr lang="uk-UA" sz="1600" b="1" dirty="0" smtClean="0"/>
              <a:t>Датою прийняття в експлуатацію</a:t>
            </a:r>
            <a:r>
              <a:rPr lang="uk-UA" sz="1600" dirty="0" smtClean="0"/>
              <a:t> </a:t>
            </a:r>
            <a:r>
              <a:rPr lang="uk-UA" sz="1600" dirty="0" smtClean="0">
                <a:solidFill>
                  <a:schemeClr val="accent2">
                    <a:lumMod val="50000"/>
                  </a:schemeClr>
                </a:solidFill>
              </a:rPr>
              <a:t>закінченого будівництвом об’єкта визначено частиною     п’ятою статті 39 Закону України «Про регулювання містобудівної діяльності» </a:t>
            </a:r>
            <a:r>
              <a:rPr lang="uk-UA" sz="1600" dirty="0" smtClean="0">
                <a:solidFill>
                  <a:schemeClr val="accent2">
                    <a:lumMod val="50000"/>
                  </a:schemeClr>
                </a:solidFill>
                <a:cs typeface="Times New Roman" panose="02020603050405020304" pitchFamily="18" charset="0"/>
              </a:rPr>
              <a:t>(</a:t>
            </a:r>
            <a:r>
              <a:rPr lang="uk-UA" sz="1600" dirty="0" smtClean="0">
                <a:solidFill>
                  <a:schemeClr val="accent2">
                    <a:lumMod val="50000"/>
                  </a:schemeClr>
                </a:solidFill>
                <a:ea typeface="Times New Roman" panose="02020603050405020304" pitchFamily="18" charset="0"/>
                <a:cs typeface="Times New Roman" panose="02020603050405020304" pitchFamily="18" charset="0"/>
              </a:rPr>
              <a:t>дата та номер  реєстрації декларації про готовність об’єкта до експлуатації або видачі сертифіката про прийняття в експлуатацію закінченого будівництвом об’єкта)</a:t>
            </a:r>
            <a:r>
              <a:rPr lang="uk-UA" sz="1600" b="1" dirty="0"/>
              <a:t> </a:t>
            </a:r>
            <a:endParaRPr lang="uk-UA" sz="1600" b="1" dirty="0" smtClean="0"/>
          </a:p>
          <a:p>
            <a:pPr>
              <a:spcBef>
                <a:spcPts val="1200"/>
              </a:spcBef>
            </a:pPr>
            <a:r>
              <a:rPr lang="uk-UA" sz="1600" b="1" dirty="0" smtClean="0"/>
              <a:t>У </a:t>
            </a:r>
            <a:r>
              <a:rPr lang="uk-UA" sz="1600" b="1" dirty="0"/>
              <a:t>разі отримання державної підтримки </a:t>
            </a:r>
            <a:r>
              <a:rPr lang="uk-UA" sz="1600" dirty="0">
                <a:solidFill>
                  <a:schemeClr val="accent2">
                    <a:lumMod val="50000"/>
                  </a:schemeClr>
                </a:solidFill>
              </a:rPr>
              <a:t>на об’єкт ремонту або реконструкції та/або будівництва  меліоративних систем, передбаченої іншими державними, регіональними, міжнародними програмами або в межах бюджетної програми “Фінансова підтримка </a:t>
            </a:r>
            <a:r>
              <a:rPr lang="uk-UA" sz="1600" dirty="0" err="1">
                <a:solidFill>
                  <a:schemeClr val="accent2">
                    <a:lumMod val="50000"/>
                  </a:schemeClr>
                </a:solidFill>
              </a:rPr>
              <a:t>сільгосптоваровиробників</a:t>
            </a:r>
            <a:r>
              <a:rPr lang="uk-UA" sz="1600" dirty="0">
                <a:solidFill>
                  <a:schemeClr val="accent2">
                    <a:lumMod val="50000"/>
                  </a:schemeClr>
                </a:solidFill>
              </a:rPr>
              <a:t>” за даним напрямом, державна підтримка не надається</a:t>
            </a:r>
            <a:r>
              <a:rPr lang="uk-UA" sz="1600" dirty="0" smtClean="0">
                <a:solidFill>
                  <a:schemeClr val="accent2">
                    <a:lumMod val="50000"/>
                  </a:schemeClr>
                </a:solidFill>
              </a:rPr>
              <a:t>.</a:t>
            </a:r>
            <a:r>
              <a:rPr lang="uk-UA" sz="1600" b="1" dirty="0">
                <a:ea typeface="Times New Roman" panose="02020603050405020304" pitchFamily="18" charset="0"/>
              </a:rPr>
              <a:t> </a:t>
            </a:r>
            <a:endParaRPr lang="uk-UA" sz="1600" b="1" dirty="0" smtClean="0">
              <a:ea typeface="Times New Roman" panose="02020603050405020304" pitchFamily="18" charset="0"/>
            </a:endParaRPr>
          </a:p>
          <a:p>
            <a:pPr>
              <a:spcBef>
                <a:spcPts val="1200"/>
              </a:spcBef>
            </a:pPr>
            <a:r>
              <a:rPr lang="uk-UA" sz="1600" b="1" dirty="0" smtClean="0">
                <a:ea typeface="Times New Roman" panose="02020603050405020304" pitchFamily="18" charset="0"/>
              </a:rPr>
              <a:t>Особа</a:t>
            </a:r>
            <a:r>
              <a:rPr lang="uk-UA" sz="1600" b="1" dirty="0">
                <a:ea typeface="Times New Roman" panose="02020603050405020304" pitchFamily="18" charset="0"/>
              </a:rPr>
              <a:t>, що претендує на отримання державної підтримки</a:t>
            </a:r>
            <a:r>
              <a:rPr lang="uk-UA" sz="1400" dirty="0">
                <a:ea typeface="Times New Roman" panose="02020603050405020304" pitchFamily="18" charset="0"/>
              </a:rPr>
              <a:t>, </a:t>
            </a:r>
            <a:r>
              <a:rPr lang="uk-UA" sz="1600" dirty="0" err="1">
                <a:solidFill>
                  <a:schemeClr val="accent2">
                    <a:lumMod val="50000"/>
                  </a:schemeClr>
                </a:solidFill>
                <a:ea typeface="Times New Roman" panose="02020603050405020304" pitchFamily="18" charset="0"/>
              </a:rPr>
              <a:t>зобов</a:t>
            </a:r>
            <a:r>
              <a:rPr lang="en-US" sz="1600" dirty="0">
                <a:solidFill>
                  <a:schemeClr val="accent2">
                    <a:lumMod val="50000"/>
                  </a:schemeClr>
                </a:solidFill>
                <a:ea typeface="Times New Roman" panose="02020603050405020304" pitchFamily="18" charset="0"/>
              </a:rPr>
              <a:t>’</a:t>
            </a:r>
            <a:r>
              <a:rPr lang="uk-UA" sz="1600" dirty="0" err="1">
                <a:solidFill>
                  <a:schemeClr val="accent2">
                    <a:lumMod val="50000"/>
                  </a:schemeClr>
                </a:solidFill>
                <a:ea typeface="Times New Roman" panose="02020603050405020304" pitchFamily="18" charset="0"/>
              </a:rPr>
              <a:t>язана</a:t>
            </a:r>
            <a:r>
              <a:rPr lang="uk-UA" sz="1600" dirty="0">
                <a:solidFill>
                  <a:schemeClr val="accent2">
                    <a:lumMod val="50000"/>
                  </a:schemeClr>
                </a:solidFill>
                <a:ea typeface="Times New Roman" panose="02020603050405020304" pitchFamily="18" charset="0"/>
              </a:rPr>
              <a:t> надати інформацію про всіх пов'язаних осіб, які протягом бюджетного періоду є отримувачами державної підтримки, а також зміни стосовно таких пов'язаних </a:t>
            </a:r>
            <a:r>
              <a:rPr lang="uk-UA" sz="1600" dirty="0" smtClean="0">
                <a:solidFill>
                  <a:schemeClr val="accent2">
                    <a:lumMod val="50000"/>
                  </a:schemeClr>
                </a:solidFill>
                <a:ea typeface="Times New Roman" panose="02020603050405020304" pitchFamily="18" charset="0"/>
              </a:rPr>
              <a:t>осіб</a:t>
            </a:r>
          </a:p>
          <a:p>
            <a:pPr>
              <a:spcBef>
                <a:spcPts val="1200"/>
              </a:spcBef>
            </a:pPr>
            <a:r>
              <a:rPr lang="ru-RU" sz="1600" b="1" dirty="0">
                <a:ea typeface="Times New Roman" panose="02020603050405020304" pitchFamily="18" charset="0"/>
              </a:rPr>
              <a:t>У </a:t>
            </a:r>
            <a:r>
              <a:rPr lang="ru-RU" sz="1600" b="1" dirty="0" err="1">
                <a:ea typeface="Times New Roman" panose="02020603050405020304" pitchFamily="18" charset="0"/>
              </a:rPr>
              <a:t>разі</a:t>
            </a:r>
            <a:r>
              <a:rPr lang="ru-RU" sz="1600" b="1" dirty="0">
                <a:ea typeface="Times New Roman" panose="02020603050405020304" pitchFamily="18" charset="0"/>
              </a:rPr>
              <a:t> </a:t>
            </a:r>
            <a:r>
              <a:rPr lang="ru-RU" sz="1600" b="1" dirty="0" err="1">
                <a:ea typeface="Times New Roman" panose="02020603050405020304" pitchFamily="18" charset="0"/>
              </a:rPr>
              <a:t>встановлення</a:t>
            </a:r>
            <a:r>
              <a:rPr lang="ru-RU" sz="1600" b="1" dirty="0">
                <a:ea typeface="Times New Roman" panose="02020603050405020304" pitchFamily="18" charset="0"/>
              </a:rPr>
              <a:t> </a:t>
            </a:r>
            <a:r>
              <a:rPr lang="ru-RU" sz="1600" b="1" dirty="0" err="1">
                <a:ea typeface="Times New Roman" panose="02020603050405020304" pitchFamily="18" charset="0"/>
              </a:rPr>
              <a:t>контролюючими</a:t>
            </a:r>
            <a:r>
              <a:rPr lang="ru-RU" sz="1600" b="1" dirty="0">
                <a:ea typeface="Times New Roman" panose="02020603050405020304" pitchFamily="18" charset="0"/>
              </a:rPr>
              <a:t> органами </a:t>
            </a:r>
            <a:r>
              <a:rPr lang="ru-RU" sz="1600" dirty="0">
                <a:solidFill>
                  <a:schemeClr val="accent2">
                    <a:lumMod val="50000"/>
                  </a:schemeClr>
                </a:solidFill>
                <a:ea typeface="Times New Roman" panose="02020603050405020304" pitchFamily="18" charset="0"/>
              </a:rPr>
              <a:t>факту незаконного </a:t>
            </a:r>
            <a:r>
              <a:rPr lang="ru-RU" sz="1600" dirty="0" err="1">
                <a:solidFill>
                  <a:schemeClr val="accent2">
                    <a:lumMod val="50000"/>
                  </a:schemeClr>
                </a:solidFill>
                <a:ea typeface="Times New Roman" panose="02020603050405020304" pitchFamily="18" charset="0"/>
              </a:rPr>
              <a:t>одержання</a:t>
            </a:r>
            <a:r>
              <a:rPr lang="ru-RU" sz="1600" dirty="0">
                <a:solidFill>
                  <a:schemeClr val="accent2">
                    <a:lumMod val="50000"/>
                  </a:schemeClr>
                </a:solidFill>
                <a:ea typeface="Times New Roman" panose="02020603050405020304" pitchFamily="18" charset="0"/>
              </a:rPr>
              <a:t> та/</a:t>
            </a:r>
            <a:r>
              <a:rPr lang="ru-RU" sz="1600" dirty="0" err="1">
                <a:solidFill>
                  <a:schemeClr val="accent2">
                    <a:lumMod val="50000"/>
                  </a:schemeClr>
                </a:solidFill>
                <a:ea typeface="Times New Roman" panose="02020603050405020304" pitchFamily="18" charset="0"/>
              </a:rPr>
              <a:t>або</a:t>
            </a:r>
            <a:r>
              <a:rPr lang="ru-RU" sz="1600" dirty="0">
                <a:solidFill>
                  <a:schemeClr val="accent2">
                    <a:lumMod val="50000"/>
                  </a:schemeClr>
                </a:solidFill>
                <a:ea typeface="Times New Roman" panose="02020603050405020304" pitchFamily="18" charset="0"/>
              </a:rPr>
              <a:t> </a:t>
            </a:r>
            <a:r>
              <a:rPr lang="ru-RU" sz="1600" dirty="0" err="1">
                <a:solidFill>
                  <a:schemeClr val="accent2">
                    <a:lumMod val="50000"/>
                  </a:schemeClr>
                </a:solidFill>
                <a:ea typeface="Times New Roman" panose="02020603050405020304" pitchFamily="18" charset="0"/>
              </a:rPr>
              <a:t>нецільового</a:t>
            </a:r>
            <a:r>
              <a:rPr lang="ru-RU" sz="1600" dirty="0">
                <a:solidFill>
                  <a:schemeClr val="accent2">
                    <a:lumMod val="50000"/>
                  </a:schemeClr>
                </a:solidFill>
                <a:ea typeface="Times New Roman" panose="02020603050405020304" pitchFamily="18" charset="0"/>
              </a:rPr>
              <a:t> </a:t>
            </a:r>
            <a:r>
              <a:rPr lang="ru-RU" sz="1600" dirty="0" err="1">
                <a:solidFill>
                  <a:schemeClr val="accent2">
                    <a:lumMod val="50000"/>
                  </a:schemeClr>
                </a:solidFill>
                <a:ea typeface="Times New Roman" panose="02020603050405020304" pitchFamily="18" charset="0"/>
              </a:rPr>
              <a:t>використання</a:t>
            </a:r>
            <a:r>
              <a:rPr lang="ru-RU" sz="1600" dirty="0">
                <a:solidFill>
                  <a:schemeClr val="accent2">
                    <a:lumMod val="50000"/>
                  </a:schemeClr>
                </a:solidFill>
                <a:ea typeface="Times New Roman" panose="02020603050405020304" pitchFamily="18" charset="0"/>
              </a:rPr>
              <a:t> </a:t>
            </a:r>
            <a:r>
              <a:rPr lang="ru-RU" sz="1600" dirty="0" err="1">
                <a:solidFill>
                  <a:schemeClr val="accent2">
                    <a:lumMod val="50000"/>
                  </a:schemeClr>
                </a:solidFill>
                <a:ea typeface="Times New Roman" panose="02020603050405020304" pitchFamily="18" charset="0"/>
              </a:rPr>
              <a:t>коштів</a:t>
            </a:r>
            <a:r>
              <a:rPr lang="ru-RU" sz="1600" dirty="0">
                <a:solidFill>
                  <a:schemeClr val="accent2">
                    <a:lumMod val="50000"/>
                  </a:schemeClr>
                </a:solidFill>
                <a:ea typeface="Times New Roman" panose="02020603050405020304" pitchFamily="18" charset="0"/>
              </a:rPr>
              <a:t> </a:t>
            </a:r>
            <a:r>
              <a:rPr lang="ru-RU" sz="1600" dirty="0" err="1">
                <a:solidFill>
                  <a:schemeClr val="accent2">
                    <a:lumMod val="50000"/>
                  </a:schemeClr>
                </a:solidFill>
                <a:ea typeface="Times New Roman" panose="02020603050405020304" pitchFamily="18" charset="0"/>
              </a:rPr>
              <a:t>державної</a:t>
            </a:r>
            <a:r>
              <a:rPr lang="ru-RU" sz="1600" dirty="0">
                <a:solidFill>
                  <a:schemeClr val="accent2">
                    <a:lumMod val="50000"/>
                  </a:schemeClr>
                </a:solidFill>
                <a:ea typeface="Times New Roman" panose="02020603050405020304" pitchFamily="18" charset="0"/>
              </a:rPr>
              <a:t> </a:t>
            </a:r>
            <a:r>
              <a:rPr lang="ru-RU" sz="1600" dirty="0" err="1">
                <a:solidFill>
                  <a:schemeClr val="accent2">
                    <a:lumMod val="50000"/>
                  </a:schemeClr>
                </a:solidFill>
                <a:ea typeface="Times New Roman" panose="02020603050405020304" pitchFamily="18" charset="0"/>
              </a:rPr>
              <a:t>підтримки</a:t>
            </a:r>
            <a:r>
              <a:rPr lang="ru-RU" sz="1600" dirty="0">
                <a:solidFill>
                  <a:schemeClr val="accent2">
                    <a:lumMod val="50000"/>
                  </a:schemeClr>
                </a:solidFill>
                <a:ea typeface="Times New Roman" panose="02020603050405020304" pitchFamily="18" charset="0"/>
              </a:rPr>
              <a:t> </a:t>
            </a:r>
            <a:r>
              <a:rPr lang="ru-RU" sz="1600" dirty="0" err="1">
                <a:solidFill>
                  <a:schemeClr val="accent2">
                    <a:lumMod val="50000"/>
                  </a:schemeClr>
                </a:solidFill>
                <a:ea typeface="Times New Roman" panose="02020603050405020304" pitchFamily="18" charset="0"/>
              </a:rPr>
              <a:t>отримувачі</a:t>
            </a:r>
            <a:r>
              <a:rPr lang="ru-RU" sz="1600" dirty="0">
                <a:solidFill>
                  <a:schemeClr val="accent2">
                    <a:lumMod val="50000"/>
                  </a:schemeClr>
                </a:solidFill>
                <a:ea typeface="Times New Roman" panose="02020603050405020304" pitchFamily="18" charset="0"/>
              </a:rPr>
              <a:t> </a:t>
            </a:r>
            <a:r>
              <a:rPr lang="ru-RU" sz="1600" dirty="0" err="1">
                <a:solidFill>
                  <a:schemeClr val="accent2">
                    <a:lumMod val="50000"/>
                  </a:schemeClr>
                </a:solidFill>
                <a:ea typeface="Times New Roman" panose="02020603050405020304" pitchFamily="18" charset="0"/>
              </a:rPr>
              <a:t>повертають</a:t>
            </a:r>
            <a:r>
              <a:rPr lang="ru-RU" sz="1600" dirty="0">
                <a:solidFill>
                  <a:schemeClr val="accent2">
                    <a:lumMod val="50000"/>
                  </a:schemeClr>
                </a:solidFill>
                <a:ea typeface="Times New Roman" panose="02020603050405020304" pitchFamily="18" charset="0"/>
              </a:rPr>
              <a:t> </a:t>
            </a:r>
            <a:r>
              <a:rPr lang="ru-RU" sz="1600" dirty="0" err="1">
                <a:solidFill>
                  <a:schemeClr val="accent2">
                    <a:lumMod val="50000"/>
                  </a:schemeClr>
                </a:solidFill>
                <a:ea typeface="Times New Roman" panose="02020603050405020304" pitchFamily="18" charset="0"/>
              </a:rPr>
              <a:t>отримані</a:t>
            </a:r>
            <a:r>
              <a:rPr lang="ru-RU" sz="1600" dirty="0">
                <a:solidFill>
                  <a:schemeClr val="accent2">
                    <a:lumMod val="50000"/>
                  </a:schemeClr>
                </a:solidFill>
                <a:ea typeface="Times New Roman" panose="02020603050405020304" pitchFamily="18" charset="0"/>
              </a:rPr>
              <a:t> </a:t>
            </a:r>
            <a:r>
              <a:rPr lang="ru-RU" sz="1600" dirty="0" err="1">
                <a:solidFill>
                  <a:schemeClr val="accent2">
                    <a:lumMod val="50000"/>
                  </a:schemeClr>
                </a:solidFill>
                <a:ea typeface="Times New Roman" panose="02020603050405020304" pitchFamily="18" charset="0"/>
              </a:rPr>
              <a:t>кошти</a:t>
            </a:r>
            <a:r>
              <a:rPr lang="ru-RU" sz="1600" dirty="0">
                <a:solidFill>
                  <a:schemeClr val="accent2">
                    <a:lumMod val="50000"/>
                  </a:schemeClr>
                </a:solidFill>
                <a:ea typeface="Times New Roman" panose="02020603050405020304" pitchFamily="18" charset="0"/>
              </a:rPr>
              <a:t> на </a:t>
            </a:r>
            <a:r>
              <a:rPr lang="ru-RU" sz="1600" dirty="0" err="1">
                <a:solidFill>
                  <a:schemeClr val="accent2">
                    <a:lumMod val="50000"/>
                  </a:schemeClr>
                </a:solidFill>
                <a:ea typeface="Times New Roman" panose="02020603050405020304" pitchFamily="18" charset="0"/>
              </a:rPr>
              <a:t>рахунок</a:t>
            </a:r>
            <a:r>
              <a:rPr lang="ru-RU" sz="1600" dirty="0">
                <a:solidFill>
                  <a:schemeClr val="accent2">
                    <a:lumMod val="50000"/>
                  </a:schemeClr>
                </a:solidFill>
                <a:ea typeface="Times New Roman" panose="02020603050405020304" pitchFamily="18" charset="0"/>
              </a:rPr>
              <a:t> </a:t>
            </a:r>
            <a:r>
              <a:rPr lang="ru-RU" sz="1600" dirty="0" err="1">
                <a:solidFill>
                  <a:schemeClr val="accent2">
                    <a:lumMod val="50000"/>
                  </a:schemeClr>
                </a:solidFill>
                <a:ea typeface="Times New Roman" panose="02020603050405020304" pitchFamily="18" charset="0"/>
              </a:rPr>
              <a:t>Мінагрополітики</a:t>
            </a:r>
            <a:r>
              <a:rPr lang="ru-RU" sz="1600" dirty="0">
                <a:solidFill>
                  <a:schemeClr val="accent2">
                    <a:lumMod val="50000"/>
                  </a:schemeClr>
                </a:solidFill>
                <a:ea typeface="Times New Roman" panose="02020603050405020304" pitchFamily="18" charset="0"/>
              </a:rPr>
              <a:t>, </a:t>
            </a:r>
            <a:r>
              <a:rPr lang="ru-RU" sz="1600" dirty="0" err="1">
                <a:solidFill>
                  <a:schemeClr val="accent2">
                    <a:lumMod val="50000"/>
                  </a:schemeClr>
                </a:solidFill>
                <a:ea typeface="Times New Roman" panose="02020603050405020304" pitchFamily="18" charset="0"/>
              </a:rPr>
              <a:t>відкритий</a:t>
            </a:r>
            <a:r>
              <a:rPr lang="ru-RU" sz="1600" dirty="0">
                <a:solidFill>
                  <a:schemeClr val="accent2">
                    <a:lumMod val="50000"/>
                  </a:schemeClr>
                </a:solidFill>
                <a:ea typeface="Times New Roman" panose="02020603050405020304" pitchFamily="18" charset="0"/>
              </a:rPr>
              <a:t> в </a:t>
            </a:r>
            <a:r>
              <a:rPr lang="ru-RU" sz="1600" dirty="0" err="1">
                <a:solidFill>
                  <a:schemeClr val="accent2">
                    <a:lumMod val="50000"/>
                  </a:schemeClr>
                </a:solidFill>
                <a:ea typeface="Times New Roman" panose="02020603050405020304" pitchFamily="18" charset="0"/>
              </a:rPr>
              <a:t>Казначействі</a:t>
            </a:r>
            <a:r>
              <a:rPr lang="ru-RU" sz="1600" dirty="0">
                <a:solidFill>
                  <a:schemeClr val="accent2">
                    <a:lumMod val="50000"/>
                  </a:schemeClr>
                </a:solidFill>
                <a:ea typeface="Times New Roman" panose="02020603050405020304" pitchFamily="18" charset="0"/>
              </a:rPr>
              <a:t>, і </a:t>
            </a:r>
            <a:r>
              <a:rPr lang="ru-RU" sz="1600" dirty="0" err="1">
                <a:solidFill>
                  <a:schemeClr val="accent2">
                    <a:lumMod val="50000"/>
                  </a:schemeClr>
                </a:solidFill>
                <a:ea typeface="Times New Roman" panose="02020603050405020304" pitchFamily="18" charset="0"/>
              </a:rPr>
              <a:t>позбавляються</a:t>
            </a:r>
            <a:r>
              <a:rPr lang="ru-RU" sz="1600" dirty="0">
                <a:solidFill>
                  <a:schemeClr val="accent2">
                    <a:lumMod val="50000"/>
                  </a:schemeClr>
                </a:solidFill>
                <a:ea typeface="Times New Roman" panose="02020603050405020304" pitchFamily="18" charset="0"/>
              </a:rPr>
              <a:t> </a:t>
            </a:r>
            <a:r>
              <a:rPr lang="ru-RU" sz="1600" dirty="0" err="1">
                <a:solidFill>
                  <a:schemeClr val="accent2">
                    <a:lumMod val="50000"/>
                  </a:schemeClr>
                </a:solidFill>
                <a:ea typeface="Times New Roman" panose="02020603050405020304" pitchFamily="18" charset="0"/>
              </a:rPr>
              <a:t>протягом</a:t>
            </a:r>
            <a:r>
              <a:rPr lang="ru-RU" sz="1600" dirty="0">
                <a:solidFill>
                  <a:schemeClr val="accent2">
                    <a:lumMod val="50000"/>
                  </a:schemeClr>
                </a:solidFill>
                <a:ea typeface="Times New Roman" panose="02020603050405020304" pitchFamily="18" charset="0"/>
              </a:rPr>
              <a:t> </a:t>
            </a:r>
            <a:r>
              <a:rPr lang="ru-RU" sz="1600" dirty="0" err="1">
                <a:solidFill>
                  <a:schemeClr val="accent2">
                    <a:lumMod val="50000"/>
                  </a:schemeClr>
                </a:solidFill>
                <a:ea typeface="Times New Roman" panose="02020603050405020304" pitchFamily="18" charset="0"/>
              </a:rPr>
              <a:t>трьох</a:t>
            </a:r>
            <a:r>
              <a:rPr lang="ru-RU" sz="1600" dirty="0">
                <a:solidFill>
                  <a:schemeClr val="accent2">
                    <a:lumMod val="50000"/>
                  </a:schemeClr>
                </a:solidFill>
                <a:ea typeface="Times New Roman" panose="02020603050405020304" pitchFamily="18" charset="0"/>
              </a:rPr>
              <a:t> </a:t>
            </a:r>
            <a:r>
              <a:rPr lang="ru-RU" sz="1600" dirty="0" err="1">
                <a:solidFill>
                  <a:schemeClr val="accent2">
                    <a:lumMod val="50000"/>
                  </a:schemeClr>
                </a:solidFill>
                <a:ea typeface="Times New Roman" panose="02020603050405020304" pitchFamily="18" charset="0"/>
              </a:rPr>
              <a:t>років</a:t>
            </a:r>
            <a:r>
              <a:rPr lang="ru-RU" sz="1600" dirty="0">
                <a:solidFill>
                  <a:schemeClr val="accent2">
                    <a:lumMod val="50000"/>
                  </a:schemeClr>
                </a:solidFill>
                <a:ea typeface="Times New Roman" panose="02020603050405020304" pitchFamily="18" charset="0"/>
              </a:rPr>
              <a:t>         </a:t>
            </a:r>
            <a:r>
              <a:rPr lang="ru-RU" sz="1600" dirty="0" err="1">
                <a:solidFill>
                  <a:schemeClr val="accent2">
                    <a:lumMod val="50000"/>
                  </a:schemeClr>
                </a:solidFill>
                <a:ea typeface="Times New Roman" panose="02020603050405020304" pitchFamily="18" charset="0"/>
              </a:rPr>
              <a:t>від</a:t>
            </a:r>
            <a:r>
              <a:rPr lang="ru-RU" sz="1600" dirty="0">
                <a:solidFill>
                  <a:schemeClr val="accent2">
                    <a:lumMod val="50000"/>
                  </a:schemeClr>
                </a:solidFill>
                <a:ea typeface="Times New Roman" panose="02020603050405020304" pitchFamily="18" charset="0"/>
              </a:rPr>
              <a:t> </a:t>
            </a:r>
            <a:r>
              <a:rPr lang="ru-RU" sz="1600" dirty="0" err="1">
                <a:solidFill>
                  <a:schemeClr val="accent2">
                    <a:lumMod val="50000"/>
                  </a:schemeClr>
                </a:solidFill>
                <a:ea typeface="Times New Roman" panose="02020603050405020304" pitchFamily="18" charset="0"/>
              </a:rPr>
              <a:t>дати</a:t>
            </a:r>
            <a:r>
              <a:rPr lang="ru-RU" sz="1600" dirty="0">
                <a:solidFill>
                  <a:schemeClr val="accent2">
                    <a:lumMod val="50000"/>
                  </a:schemeClr>
                </a:solidFill>
                <a:ea typeface="Times New Roman" panose="02020603050405020304" pitchFamily="18" charset="0"/>
              </a:rPr>
              <a:t> </a:t>
            </a:r>
            <a:r>
              <a:rPr lang="ru-RU" sz="1600" dirty="0" err="1">
                <a:solidFill>
                  <a:schemeClr val="accent2">
                    <a:lumMod val="50000"/>
                  </a:schemeClr>
                </a:solidFill>
                <a:ea typeface="Times New Roman" panose="02020603050405020304" pitchFamily="18" charset="0"/>
              </a:rPr>
              <a:t>виявлення</a:t>
            </a:r>
            <a:r>
              <a:rPr lang="ru-RU" sz="1600" dirty="0">
                <a:solidFill>
                  <a:schemeClr val="accent2">
                    <a:lumMod val="50000"/>
                  </a:schemeClr>
                </a:solidFill>
                <a:ea typeface="Times New Roman" panose="02020603050405020304" pitchFamily="18" charset="0"/>
              </a:rPr>
              <a:t> такого </a:t>
            </a:r>
            <a:r>
              <a:rPr lang="ru-RU" sz="1600" dirty="0" err="1">
                <a:solidFill>
                  <a:schemeClr val="accent2">
                    <a:lumMod val="50000"/>
                  </a:schemeClr>
                </a:solidFill>
                <a:ea typeface="Times New Roman" panose="02020603050405020304" pitchFamily="18" charset="0"/>
              </a:rPr>
              <a:t>порушення</a:t>
            </a:r>
            <a:r>
              <a:rPr lang="ru-RU" sz="1600" dirty="0">
                <a:solidFill>
                  <a:schemeClr val="accent2">
                    <a:lumMod val="50000"/>
                  </a:schemeClr>
                </a:solidFill>
                <a:ea typeface="Times New Roman" panose="02020603050405020304" pitchFamily="18" charset="0"/>
              </a:rPr>
              <a:t> права на </a:t>
            </a:r>
            <a:r>
              <a:rPr lang="ru-RU" sz="1600" dirty="0" err="1">
                <a:solidFill>
                  <a:schemeClr val="accent2">
                    <a:lumMod val="50000"/>
                  </a:schemeClr>
                </a:solidFill>
                <a:ea typeface="Times New Roman" panose="02020603050405020304" pitchFamily="18" charset="0"/>
              </a:rPr>
              <a:t>отримання</a:t>
            </a:r>
            <a:r>
              <a:rPr lang="ru-RU" sz="1600" dirty="0">
                <a:solidFill>
                  <a:schemeClr val="accent2">
                    <a:lumMod val="50000"/>
                  </a:schemeClr>
                </a:solidFill>
                <a:ea typeface="Times New Roman" panose="02020603050405020304" pitchFamily="18" charset="0"/>
              </a:rPr>
              <a:t> </a:t>
            </a:r>
            <a:r>
              <a:rPr lang="ru-RU" sz="1600" dirty="0" err="1">
                <a:solidFill>
                  <a:schemeClr val="accent2">
                    <a:lumMod val="50000"/>
                  </a:schemeClr>
                </a:solidFill>
                <a:ea typeface="Times New Roman" panose="02020603050405020304" pitchFamily="18" charset="0"/>
              </a:rPr>
              <a:t>державної</a:t>
            </a:r>
            <a:r>
              <a:rPr lang="ru-RU" sz="1600" dirty="0">
                <a:solidFill>
                  <a:schemeClr val="accent2">
                    <a:lumMod val="50000"/>
                  </a:schemeClr>
                </a:solidFill>
                <a:ea typeface="Times New Roman" panose="02020603050405020304" pitchFamily="18" charset="0"/>
              </a:rPr>
              <a:t> </a:t>
            </a:r>
            <a:r>
              <a:rPr lang="ru-RU" sz="1600" dirty="0" err="1">
                <a:solidFill>
                  <a:schemeClr val="accent2">
                    <a:lumMod val="50000"/>
                  </a:schemeClr>
                </a:solidFill>
                <a:ea typeface="Times New Roman" panose="02020603050405020304" pitchFamily="18" charset="0"/>
              </a:rPr>
              <a:t>підтримки</a:t>
            </a:r>
            <a:r>
              <a:rPr lang="ru-RU" sz="1600" dirty="0">
                <a:solidFill>
                  <a:schemeClr val="accent2">
                    <a:lumMod val="50000"/>
                  </a:schemeClr>
                </a:solidFill>
                <a:ea typeface="Times New Roman" panose="02020603050405020304" pitchFamily="18" charset="0"/>
              </a:rPr>
              <a:t>.</a:t>
            </a:r>
            <a:r>
              <a:rPr lang="uk-UA" sz="1600" dirty="0">
                <a:solidFill>
                  <a:schemeClr val="accent2">
                    <a:lumMod val="50000"/>
                  </a:schemeClr>
                </a:solidFill>
                <a:ea typeface="Times New Roman" panose="02020603050405020304" pitchFamily="18" charset="0"/>
              </a:rPr>
              <a:t> </a:t>
            </a:r>
          </a:p>
          <a:p>
            <a:pPr>
              <a:spcBef>
                <a:spcPts val="1200"/>
              </a:spcBef>
            </a:pPr>
            <a:r>
              <a:rPr lang="uk-UA" sz="1600" b="1" dirty="0" smtClean="0"/>
              <a:t>Отримувачі</a:t>
            </a:r>
            <a:r>
              <a:rPr lang="uk-UA" sz="1600" b="1" dirty="0"/>
              <a:t>, яким надано державну підтримку</a:t>
            </a:r>
            <a:r>
              <a:rPr lang="uk-UA" sz="1600" dirty="0"/>
              <a:t>, </a:t>
            </a:r>
            <a:r>
              <a:rPr lang="uk-UA" sz="1600" dirty="0">
                <a:solidFill>
                  <a:schemeClr val="accent2">
                    <a:lumMod val="50000"/>
                  </a:schemeClr>
                </a:solidFill>
              </a:rPr>
              <a:t>до 30 січня протягом наступних трьох </a:t>
            </a:r>
            <a:r>
              <a:rPr lang="uk-UA" sz="1600" dirty="0" smtClean="0">
                <a:solidFill>
                  <a:schemeClr val="accent2">
                    <a:lumMod val="50000"/>
                  </a:schemeClr>
                </a:solidFill>
              </a:rPr>
              <a:t>               років </a:t>
            </a:r>
            <a:r>
              <a:rPr lang="uk-UA" sz="1600" dirty="0">
                <a:solidFill>
                  <a:schemeClr val="accent2">
                    <a:lumMod val="50000"/>
                  </a:schemeClr>
                </a:solidFill>
              </a:rPr>
              <a:t>інформують письмово (у довільній формі) Мінагрополітики про використання </a:t>
            </a:r>
            <a:r>
              <a:rPr lang="uk-UA" sz="1600" dirty="0" smtClean="0">
                <a:solidFill>
                  <a:schemeClr val="accent2">
                    <a:lumMod val="50000"/>
                  </a:schemeClr>
                </a:solidFill>
              </a:rPr>
              <a:t>             відповідних </a:t>
            </a:r>
            <a:r>
              <a:rPr lang="uk-UA" sz="1600" dirty="0">
                <a:solidFill>
                  <a:schemeClr val="accent2">
                    <a:lumMod val="50000"/>
                  </a:schemeClr>
                </a:solidFill>
              </a:rPr>
              <a:t>об’єктів за цільовим призначенням</a:t>
            </a:r>
            <a:r>
              <a:rPr lang="uk-UA" sz="1600" dirty="0" smtClean="0">
                <a:solidFill>
                  <a:schemeClr val="accent2">
                    <a:lumMod val="50000"/>
                  </a:schemeClr>
                </a:solidFill>
              </a:rPr>
              <a:t>.</a:t>
            </a:r>
            <a:endParaRPr lang="uk-UA" sz="1600" dirty="0">
              <a:solidFill>
                <a:schemeClr val="accent2">
                  <a:lumMod val="50000"/>
                </a:schemeClr>
              </a:solidFill>
              <a:ea typeface="Times New Roman" panose="02020603050405020304" pitchFamily="18" charset="0"/>
              <a:cs typeface="Times New Roman" panose="02020603050405020304" pitchFamily="18" charset="0"/>
            </a:endParaRPr>
          </a:p>
        </p:txBody>
      </p:sp>
      <p:sp>
        <p:nvSpPr>
          <p:cNvPr id="6" name="Прямокутник 5"/>
          <p:cNvSpPr/>
          <p:nvPr/>
        </p:nvSpPr>
        <p:spPr>
          <a:xfrm>
            <a:off x="2959780" y="332452"/>
            <a:ext cx="6237605" cy="523220"/>
          </a:xfrm>
          <a:prstGeom prst="rect">
            <a:avLst/>
          </a:prstGeom>
        </p:spPr>
        <p:txBody>
          <a:bodyPr wrap="none">
            <a:spAutoFit/>
          </a:bodyPr>
          <a:lstStyle/>
          <a:p>
            <a:pPr algn="ctr"/>
            <a:r>
              <a:rPr lang="uk-UA" sz="2800" b="1" dirty="0" smtClean="0">
                <a:cs typeface="Times New Roman" panose="02020603050405020304" pitchFamily="18" charset="0"/>
              </a:rPr>
              <a:t>Дозвільна процедура і обмеження</a:t>
            </a:r>
            <a:endParaRPr lang="uk-UA" sz="2800" b="1" dirty="0">
              <a:cs typeface="Times New Roman" panose="02020603050405020304" pitchFamily="18" charset="0"/>
            </a:endParaRPr>
          </a:p>
        </p:txBody>
      </p:sp>
      <p:graphicFrame>
        <p:nvGraphicFramePr>
          <p:cNvPr id="7" name="Таблиця 6"/>
          <p:cNvGraphicFramePr>
            <a:graphicFrameLocks noGrp="1"/>
          </p:cNvGraphicFramePr>
          <p:nvPr>
            <p:extLst>
              <p:ext uri="{D42A27DB-BD31-4B8C-83A1-F6EECF244321}">
                <p14:modId xmlns:p14="http://schemas.microsoft.com/office/powerpoint/2010/main" val="2582114719"/>
              </p:ext>
            </p:extLst>
          </p:nvPr>
        </p:nvGraphicFramePr>
        <p:xfrm>
          <a:off x="12288032" y="7178039"/>
          <a:ext cx="416560" cy="365760"/>
        </p:xfrm>
        <a:graphic>
          <a:graphicData uri="http://schemas.openxmlformats.org/drawingml/2006/table">
            <a:tbl>
              <a:tblPr firstRow="1" bandRow="1">
                <a:tableStyleId>{5940675A-B579-460E-94D1-54222C63F5DA}</a:tableStyleId>
              </a:tblPr>
              <a:tblGrid>
                <a:gridCol w="208280">
                  <a:extLst>
                    <a:ext uri="{9D8B030D-6E8A-4147-A177-3AD203B41FA5}">
                      <a16:colId xmlns:a16="http://schemas.microsoft.com/office/drawing/2014/main" val="3868778803"/>
                    </a:ext>
                  </a:extLst>
                </a:gridCol>
                <a:gridCol w="208280">
                  <a:extLst>
                    <a:ext uri="{9D8B030D-6E8A-4147-A177-3AD203B41FA5}">
                      <a16:colId xmlns:a16="http://schemas.microsoft.com/office/drawing/2014/main" val="2124067688"/>
                    </a:ext>
                  </a:extLst>
                </a:gridCol>
              </a:tblGrid>
              <a:tr h="0">
                <a:tc>
                  <a:txBody>
                    <a:bodyPr/>
                    <a:lstStyle/>
                    <a:p>
                      <a:endParaRPr lang="en-US" dirty="0"/>
                    </a:p>
                  </a:txBody>
                  <a:tcPr/>
                </a:tc>
                <a:tc>
                  <a:txBody>
                    <a:bodyPr/>
                    <a:lstStyle/>
                    <a:p>
                      <a:endParaRPr lang="en-US" dirty="0"/>
                    </a:p>
                  </a:txBody>
                  <a:tcPr/>
                </a:tc>
                <a:extLst>
                  <a:ext uri="{0D108BD9-81ED-4DB2-BD59-A6C34878D82A}">
                    <a16:rowId xmlns:a16="http://schemas.microsoft.com/office/drawing/2014/main" val="818944019"/>
                  </a:ext>
                </a:extLst>
              </a:tr>
            </a:tbl>
          </a:graphicData>
        </a:graphic>
      </p:graphicFrame>
      <p:sp>
        <p:nvSpPr>
          <p:cNvPr id="11" name="Прямокутник 10"/>
          <p:cNvSpPr/>
          <p:nvPr/>
        </p:nvSpPr>
        <p:spPr>
          <a:xfrm>
            <a:off x="6791236" y="3634577"/>
            <a:ext cx="5212921" cy="523220"/>
          </a:xfrm>
          <a:prstGeom prst="rect">
            <a:avLst/>
          </a:prstGeom>
        </p:spPr>
        <p:txBody>
          <a:bodyPr wrap="square">
            <a:spAutoFit/>
          </a:bodyPr>
          <a:lstStyle/>
          <a:p>
            <a:pPr algn="just"/>
            <a:r>
              <a:rPr lang="uk-UA" sz="1400" dirty="0" smtClean="0">
                <a:latin typeface="Times New Roman" panose="02020603050405020304" pitchFamily="18" charset="0"/>
                <a:ea typeface="Times New Roman" panose="02020603050405020304" pitchFamily="18" charset="0"/>
              </a:rPr>
              <a:t>     </a:t>
            </a:r>
          </a:p>
          <a:p>
            <a:pPr algn="just"/>
            <a:endParaRPr lang="uk-UA" sz="1400" dirty="0"/>
          </a:p>
        </p:txBody>
      </p:sp>
      <p:pic>
        <p:nvPicPr>
          <p:cNvPr id="13" name="Рисунок 12"/>
          <p:cNvPicPr>
            <a:picLocks noChangeAspect="1"/>
          </p:cNvPicPr>
          <p:nvPr/>
        </p:nvPicPr>
        <p:blipFill>
          <a:blip r:embed="rId3"/>
          <a:stretch>
            <a:fillRect/>
          </a:stretch>
        </p:blipFill>
        <p:spPr>
          <a:xfrm>
            <a:off x="252778" y="723929"/>
            <a:ext cx="9388654" cy="176799"/>
          </a:xfrm>
          <a:prstGeom prst="rect">
            <a:avLst/>
          </a:prstGeom>
        </p:spPr>
      </p:pic>
    </p:spTree>
    <p:extLst>
      <p:ext uri="{BB962C8B-B14F-4D97-AF65-F5344CB8AC3E}">
        <p14:creationId xmlns:p14="http://schemas.microsoft.com/office/powerpoint/2010/main" val="1839115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номера слайда 1"/>
          <p:cNvSpPr>
            <a:spLocks noGrp="1"/>
          </p:cNvSpPr>
          <p:nvPr>
            <p:ph type="sldNum" sz="quarter" idx="12"/>
          </p:nvPr>
        </p:nvSpPr>
        <p:spPr/>
        <p:txBody>
          <a:bodyPr/>
          <a:lstStyle/>
          <a:p>
            <a:fld id="{86CB4B4D-7CA3-9044-876B-883B54F8677D}" type="slidenum">
              <a:rPr lang="ru-UA" smtClean="0"/>
              <a:t>9</a:t>
            </a:fld>
            <a:endParaRPr lang="ru-UA"/>
          </a:p>
        </p:txBody>
      </p:sp>
      <p:pic>
        <p:nvPicPr>
          <p:cNvPr id="3" name="Рисунок 2"/>
          <p:cNvPicPr>
            <a:picLocks noChangeAspect="1"/>
          </p:cNvPicPr>
          <p:nvPr/>
        </p:nvPicPr>
        <p:blipFill>
          <a:blip r:embed="rId2"/>
          <a:stretch>
            <a:fillRect/>
          </a:stretch>
        </p:blipFill>
        <p:spPr>
          <a:xfrm>
            <a:off x="317471" y="220959"/>
            <a:ext cx="1908213" cy="396274"/>
          </a:xfrm>
          <a:prstGeom prst="rect">
            <a:avLst/>
          </a:prstGeom>
        </p:spPr>
      </p:pic>
      <p:sp>
        <p:nvSpPr>
          <p:cNvPr id="5" name="Прямоугольник 4"/>
          <p:cNvSpPr/>
          <p:nvPr/>
        </p:nvSpPr>
        <p:spPr>
          <a:xfrm>
            <a:off x="2795266" y="1310370"/>
            <a:ext cx="3882794" cy="461665"/>
          </a:xfrm>
          <a:prstGeom prst="rect">
            <a:avLst/>
          </a:prstGeom>
        </p:spPr>
        <p:txBody>
          <a:bodyPr wrap="none">
            <a:spAutoFit/>
          </a:bodyPr>
          <a:lstStyle/>
          <a:p>
            <a:r>
              <a:rPr lang="uk-UA" sz="2400" b="1" dirty="0" smtClean="0">
                <a:latin typeface="Trebuchet MS" panose="020B0603020202020204" pitchFamily="34" charset="0"/>
                <a:ea typeface="Times New Roman" panose="02020603050405020304" pitchFamily="18" charset="0"/>
              </a:rPr>
              <a:t>Комісія Мінагрополітики</a:t>
            </a:r>
            <a:endParaRPr lang="en-US" sz="2400" dirty="0">
              <a:latin typeface="Trebuchet MS" panose="020B0603020202020204" pitchFamily="34" charset="0"/>
            </a:endParaRPr>
          </a:p>
        </p:txBody>
      </p:sp>
      <p:pic>
        <p:nvPicPr>
          <p:cNvPr id="6" name="Рисунок 5"/>
          <p:cNvPicPr>
            <a:picLocks noChangeAspect="1"/>
          </p:cNvPicPr>
          <p:nvPr/>
        </p:nvPicPr>
        <p:blipFill>
          <a:blip r:embed="rId3"/>
          <a:stretch>
            <a:fillRect/>
          </a:stretch>
        </p:blipFill>
        <p:spPr>
          <a:xfrm>
            <a:off x="350114" y="973022"/>
            <a:ext cx="9388654" cy="176799"/>
          </a:xfrm>
          <a:prstGeom prst="rect">
            <a:avLst/>
          </a:prstGeom>
        </p:spPr>
      </p:pic>
      <p:sp>
        <p:nvSpPr>
          <p:cNvPr id="7" name="Прямокутник 4"/>
          <p:cNvSpPr/>
          <p:nvPr/>
        </p:nvSpPr>
        <p:spPr>
          <a:xfrm>
            <a:off x="639879" y="1760176"/>
            <a:ext cx="9098889" cy="1938992"/>
          </a:xfrm>
          <a:prstGeom prst="rect">
            <a:avLst/>
          </a:prstGeom>
        </p:spPr>
        <p:txBody>
          <a:bodyPr wrap="square">
            <a:spAutoFit/>
          </a:bodyPr>
          <a:lstStyle/>
          <a:p>
            <a:pPr marL="342900" marR="0" lvl="0" indent="-34290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lang="uk-UA" b="1" dirty="0" smtClean="0">
                <a:solidFill>
                  <a:prstClr val="black"/>
                </a:solidFill>
                <a:ea typeface="Times New Roman" panose="02020603050405020304" pitchFamily="18" charset="0"/>
              </a:rPr>
              <a:t>п</a:t>
            </a:r>
            <a:r>
              <a:rPr kumimoji="0" lang="uk-UA" b="1" i="0" u="none" strike="noStrike" kern="1200" cap="none" spc="0" normalizeH="0" baseline="0" noProof="0" dirty="0" err="1" smtClean="0">
                <a:ln>
                  <a:noFill/>
                </a:ln>
                <a:solidFill>
                  <a:prstClr val="black"/>
                </a:solidFill>
                <a:effectLst/>
                <a:uLnTx/>
                <a:uFillTx/>
                <a:ea typeface="Times New Roman" panose="02020603050405020304" pitchFamily="18" charset="0"/>
              </a:rPr>
              <a:t>еревіряє</a:t>
            </a:r>
            <a:r>
              <a:rPr kumimoji="0" lang="uk-UA" b="1" i="0" u="none" strike="noStrike" kern="1200" cap="none" spc="0" normalizeH="0" baseline="0" noProof="0" dirty="0" smtClean="0">
                <a:ln>
                  <a:noFill/>
                </a:ln>
                <a:solidFill>
                  <a:prstClr val="black"/>
                </a:solidFill>
                <a:effectLst/>
                <a:uLnTx/>
                <a:uFillTx/>
                <a:ea typeface="Times New Roman" panose="02020603050405020304" pitchFamily="18" charset="0"/>
              </a:rPr>
              <a:t> </a:t>
            </a:r>
            <a:r>
              <a:rPr kumimoji="0" lang="uk-UA" i="0" u="none" strike="noStrike" kern="1200" cap="none" spc="0" normalizeH="0" baseline="0" noProof="0" dirty="0" smtClean="0">
                <a:ln>
                  <a:noFill/>
                </a:ln>
                <a:solidFill>
                  <a:prstClr val="black"/>
                </a:solidFill>
                <a:effectLst/>
                <a:uLnTx/>
                <a:uFillTx/>
                <a:ea typeface="Times New Roman" panose="02020603050405020304" pitchFamily="18" charset="0"/>
              </a:rPr>
              <a:t>подані заявки</a:t>
            </a:r>
            <a:r>
              <a:rPr kumimoji="0" lang="uk-UA" i="0" u="none" strike="noStrike" kern="1200" cap="none" spc="0" normalizeH="0" noProof="0" dirty="0" smtClean="0">
                <a:ln>
                  <a:noFill/>
                </a:ln>
                <a:solidFill>
                  <a:prstClr val="black"/>
                </a:solidFill>
                <a:effectLst/>
                <a:uLnTx/>
                <a:uFillTx/>
                <a:ea typeface="Times New Roman" panose="02020603050405020304" pitchFamily="18" charset="0"/>
              </a:rPr>
              <a:t> </a:t>
            </a:r>
            <a:endParaRPr kumimoji="0" lang="uk-UA" i="0" u="none" strike="noStrike" kern="1200" cap="none" spc="0" normalizeH="0" baseline="0" noProof="0" dirty="0" smtClean="0">
              <a:ln>
                <a:noFill/>
              </a:ln>
              <a:solidFill>
                <a:prstClr val="black"/>
              </a:solidFill>
              <a:effectLst/>
              <a:uLnTx/>
              <a:uFillTx/>
              <a:ea typeface="Times New Roman" panose="02020603050405020304" pitchFamily="18" charset="0"/>
            </a:endParaRPr>
          </a:p>
          <a:p>
            <a:pPr marL="342900" marR="0" lvl="0" indent="-34290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uk-UA" b="1" i="0" u="none" strike="noStrike" kern="1200" cap="none" spc="0" normalizeH="0" baseline="0" noProof="0" dirty="0" smtClean="0">
                <a:ln>
                  <a:noFill/>
                </a:ln>
                <a:solidFill>
                  <a:prstClr val="black"/>
                </a:solidFill>
                <a:effectLst/>
                <a:uLnTx/>
                <a:uFillTx/>
                <a:ea typeface="Times New Roman" panose="02020603050405020304" pitchFamily="18" charset="0"/>
              </a:rPr>
              <a:t>проводить </a:t>
            </a:r>
            <a:r>
              <a:rPr kumimoji="0" lang="uk-UA" b="0" i="0" u="none" strike="noStrike" kern="1200" cap="none" spc="0" normalizeH="0" baseline="0" noProof="0" dirty="0">
                <a:ln>
                  <a:noFill/>
                </a:ln>
                <a:solidFill>
                  <a:prstClr val="black"/>
                </a:solidFill>
                <a:effectLst/>
                <a:uLnTx/>
                <a:uFillTx/>
                <a:ea typeface="Times New Roman" panose="02020603050405020304" pitchFamily="18" charset="0"/>
              </a:rPr>
              <a:t>засідання</a:t>
            </a:r>
            <a:r>
              <a:rPr kumimoji="0" lang="uk-UA" b="1" i="0" u="none" strike="noStrike" kern="1200" cap="none" spc="0" normalizeH="0" baseline="0" noProof="0" dirty="0">
                <a:ln>
                  <a:noFill/>
                </a:ln>
                <a:solidFill>
                  <a:prstClr val="black"/>
                </a:solidFill>
                <a:effectLst/>
                <a:uLnTx/>
                <a:uFillTx/>
                <a:ea typeface="Times New Roman" panose="02020603050405020304" pitchFamily="18" charset="0"/>
              </a:rPr>
              <a:t> </a:t>
            </a:r>
            <a:r>
              <a:rPr kumimoji="0" lang="uk-UA" b="1" i="0" u="none" strike="noStrike" kern="1200" cap="none" spc="0" normalizeH="0" baseline="0" noProof="0" dirty="0" smtClean="0">
                <a:ln>
                  <a:noFill/>
                </a:ln>
                <a:solidFill>
                  <a:prstClr val="black"/>
                </a:solidFill>
                <a:effectLst/>
                <a:uLnTx/>
                <a:uFillTx/>
                <a:ea typeface="Times New Roman" panose="02020603050405020304" pitchFamily="18" charset="0"/>
              </a:rPr>
              <a:t>до 5 </a:t>
            </a:r>
            <a:r>
              <a:rPr kumimoji="0" lang="uk-UA" b="1" i="0" u="none" strike="noStrike" kern="1200" cap="none" spc="0" normalizeH="0" baseline="0" noProof="0" dirty="0">
                <a:ln>
                  <a:noFill/>
                </a:ln>
                <a:solidFill>
                  <a:prstClr val="black"/>
                </a:solidFill>
                <a:effectLst/>
                <a:uLnTx/>
                <a:uFillTx/>
                <a:ea typeface="Times New Roman" panose="02020603050405020304" pitchFamily="18" charset="0"/>
              </a:rPr>
              <a:t>грудня </a:t>
            </a:r>
            <a:r>
              <a:rPr kumimoji="0" lang="uk-UA" b="0" i="0" u="none" strike="noStrike" kern="1200" cap="none" spc="0" normalizeH="0" baseline="0" noProof="0" dirty="0">
                <a:ln>
                  <a:noFill/>
                </a:ln>
                <a:solidFill>
                  <a:prstClr val="black"/>
                </a:solidFill>
                <a:effectLst/>
                <a:uLnTx/>
                <a:uFillTx/>
                <a:ea typeface="Times New Roman" panose="02020603050405020304" pitchFamily="18" charset="0"/>
              </a:rPr>
              <a:t>поточного </a:t>
            </a:r>
            <a:r>
              <a:rPr kumimoji="0" lang="uk-UA" b="0" i="0" u="none" strike="noStrike" kern="1200" cap="none" spc="0" normalizeH="0" baseline="0" noProof="0" dirty="0" smtClean="0">
                <a:ln>
                  <a:noFill/>
                </a:ln>
                <a:solidFill>
                  <a:prstClr val="black"/>
                </a:solidFill>
                <a:effectLst/>
                <a:uLnTx/>
                <a:uFillTx/>
                <a:ea typeface="Times New Roman" panose="02020603050405020304" pitchFamily="18" charset="0"/>
              </a:rPr>
              <a:t>року</a:t>
            </a:r>
            <a:r>
              <a:rPr kumimoji="0" lang="uk-UA" b="1" i="0" u="none" strike="noStrike" kern="1200" cap="none" spc="0" normalizeH="0" baseline="0" noProof="0" dirty="0" smtClean="0">
                <a:ln>
                  <a:noFill/>
                </a:ln>
                <a:solidFill>
                  <a:prstClr val="black"/>
                </a:solidFill>
                <a:effectLst/>
                <a:uLnTx/>
                <a:uFillTx/>
                <a:ea typeface="Times New Roman" panose="02020603050405020304" pitchFamily="18" charset="0"/>
              </a:rPr>
              <a:t>;</a:t>
            </a:r>
          </a:p>
          <a:p>
            <a:pPr marL="342900" marR="0" lvl="0" indent="-34290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uk-UA" b="1" i="0" u="none" strike="noStrike" kern="1200" cap="none" spc="0" normalizeH="0" baseline="0" noProof="0" dirty="0" smtClean="0">
                <a:ln>
                  <a:noFill/>
                </a:ln>
                <a:solidFill>
                  <a:prstClr val="black"/>
                </a:solidFill>
                <a:effectLst/>
                <a:uLnTx/>
                <a:uFillTx/>
                <a:ea typeface="Times New Roman" panose="02020603050405020304" pitchFamily="18" charset="0"/>
              </a:rPr>
              <a:t>визначає </a:t>
            </a:r>
            <a:r>
              <a:rPr kumimoji="0" lang="uk-UA" b="0" i="0" u="none" strike="noStrike" kern="1200" cap="none" spc="0" normalizeH="0" baseline="0" noProof="0" dirty="0">
                <a:ln>
                  <a:noFill/>
                </a:ln>
                <a:solidFill>
                  <a:prstClr val="black"/>
                </a:solidFill>
                <a:effectLst/>
                <a:uLnTx/>
                <a:uFillTx/>
                <a:ea typeface="Times New Roman" panose="02020603050405020304" pitchFamily="18" charset="0"/>
              </a:rPr>
              <a:t>розмір</a:t>
            </a:r>
            <a:r>
              <a:rPr kumimoji="0" lang="uk-UA" b="1" i="0" u="none" strike="noStrike" kern="1200" cap="none" spc="0" normalizeH="0" baseline="0" noProof="0" dirty="0">
                <a:ln>
                  <a:noFill/>
                </a:ln>
                <a:solidFill>
                  <a:prstClr val="black"/>
                </a:solidFill>
                <a:effectLst/>
                <a:uLnTx/>
                <a:uFillTx/>
                <a:ea typeface="Times New Roman" panose="02020603050405020304" pitchFamily="18" charset="0"/>
              </a:rPr>
              <a:t> </a:t>
            </a:r>
            <a:r>
              <a:rPr kumimoji="0" lang="uk-UA" b="0" i="0" u="none" strike="noStrike" kern="1200" cap="none" spc="0" normalizeH="0" baseline="0" noProof="0" dirty="0" smtClean="0">
                <a:ln>
                  <a:noFill/>
                </a:ln>
                <a:solidFill>
                  <a:prstClr val="black"/>
                </a:solidFill>
                <a:effectLst/>
                <a:uLnTx/>
                <a:uFillTx/>
                <a:ea typeface="Times New Roman" panose="02020603050405020304" pitchFamily="18" charset="0"/>
              </a:rPr>
              <a:t>державної підтримки за </a:t>
            </a:r>
            <a:r>
              <a:rPr kumimoji="0" lang="uk-UA" b="0" i="0" u="none" strike="noStrike" kern="1200" cap="none" spc="0" normalizeH="0" baseline="0" noProof="0" dirty="0">
                <a:ln>
                  <a:noFill/>
                </a:ln>
                <a:solidFill>
                  <a:prstClr val="black"/>
                </a:solidFill>
                <a:effectLst/>
                <a:uLnTx/>
                <a:uFillTx/>
                <a:ea typeface="Times New Roman" panose="02020603050405020304" pitchFamily="18" charset="0"/>
              </a:rPr>
              <a:t>кожним </a:t>
            </a:r>
            <a:r>
              <a:rPr kumimoji="0" lang="uk-UA" b="0" i="0" u="none" strike="noStrike" kern="1200" cap="none" spc="0" normalizeH="0" baseline="0" noProof="0" dirty="0" smtClean="0">
                <a:ln>
                  <a:noFill/>
                </a:ln>
                <a:solidFill>
                  <a:prstClr val="black"/>
                </a:solidFill>
                <a:effectLst/>
                <a:uLnTx/>
                <a:uFillTx/>
                <a:ea typeface="Times New Roman" panose="02020603050405020304" pitchFamily="18" charset="0"/>
              </a:rPr>
              <a:t>отримувачем;</a:t>
            </a:r>
          </a:p>
          <a:p>
            <a:pPr marL="342900" marR="0" lvl="0" indent="-34290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uk-UA" b="1" i="0" u="none" strike="noStrike" kern="1200" cap="none" spc="0" normalizeH="0" baseline="0" noProof="0" dirty="0" smtClean="0">
                <a:ln>
                  <a:noFill/>
                </a:ln>
                <a:solidFill>
                  <a:prstClr val="black"/>
                </a:solidFill>
                <a:effectLst/>
                <a:uLnTx/>
                <a:uFillTx/>
                <a:ea typeface="Times New Roman" panose="02020603050405020304" pitchFamily="18" charset="0"/>
              </a:rPr>
              <a:t>приймає </a:t>
            </a:r>
            <a:r>
              <a:rPr kumimoji="0" lang="uk-UA" b="0" i="0" u="none" strike="noStrike" kern="1200" cap="none" spc="0" normalizeH="0" baseline="0" noProof="0" dirty="0">
                <a:ln>
                  <a:noFill/>
                </a:ln>
                <a:solidFill>
                  <a:prstClr val="black"/>
                </a:solidFill>
                <a:effectLst/>
                <a:uLnTx/>
                <a:uFillTx/>
                <a:ea typeface="Times New Roman" panose="02020603050405020304" pitchFamily="18" charset="0"/>
              </a:rPr>
              <a:t>рішення</a:t>
            </a:r>
            <a:r>
              <a:rPr kumimoji="0" lang="uk-UA" b="1" i="0" u="none" strike="noStrike" kern="1200" cap="none" spc="0" normalizeH="0" baseline="0" noProof="0" dirty="0">
                <a:ln>
                  <a:noFill/>
                </a:ln>
                <a:solidFill>
                  <a:prstClr val="black"/>
                </a:solidFill>
                <a:effectLst/>
                <a:uLnTx/>
                <a:uFillTx/>
                <a:ea typeface="Times New Roman" panose="02020603050405020304" pitchFamily="18" charset="0"/>
              </a:rPr>
              <a:t> </a:t>
            </a:r>
            <a:r>
              <a:rPr kumimoji="0" lang="uk-UA" b="0" i="0" u="none" strike="noStrike" kern="1200" cap="none" spc="0" normalizeH="0" baseline="0" noProof="0" dirty="0">
                <a:ln>
                  <a:noFill/>
                </a:ln>
                <a:solidFill>
                  <a:prstClr val="black"/>
                </a:solidFill>
                <a:effectLst/>
                <a:uLnTx/>
                <a:uFillTx/>
                <a:ea typeface="Times New Roman" panose="02020603050405020304" pitchFamily="18" charset="0"/>
              </a:rPr>
              <a:t>про включення відповідного заявника до переліку </a:t>
            </a:r>
            <a:r>
              <a:rPr kumimoji="0" lang="uk-UA" b="0" i="0" u="none" strike="noStrike" kern="1200" cap="none" spc="0" normalizeH="0" baseline="0" noProof="0" dirty="0" smtClean="0">
                <a:ln>
                  <a:noFill/>
                </a:ln>
                <a:solidFill>
                  <a:prstClr val="black"/>
                </a:solidFill>
                <a:effectLst/>
                <a:uLnTx/>
                <a:uFillTx/>
                <a:ea typeface="Times New Roman" panose="02020603050405020304" pitchFamily="18" charset="0"/>
              </a:rPr>
              <a:t>сільгосптоваровиробників та ОВК, </a:t>
            </a:r>
            <a:r>
              <a:rPr kumimoji="0" lang="uk-UA" b="0" i="0" u="none" strike="noStrike" kern="1200" cap="none" spc="0" normalizeH="0" baseline="0" noProof="0" dirty="0">
                <a:ln>
                  <a:noFill/>
                </a:ln>
                <a:solidFill>
                  <a:prstClr val="black"/>
                </a:solidFill>
                <a:effectLst/>
                <a:uLnTx/>
                <a:uFillTx/>
                <a:ea typeface="Times New Roman" panose="02020603050405020304" pitchFamily="18" charset="0"/>
              </a:rPr>
              <a:t>яким нарахована </a:t>
            </a:r>
            <a:r>
              <a:rPr kumimoji="0" lang="uk-UA" b="0" i="0" u="none" strike="noStrike" kern="1200" cap="none" spc="0" normalizeH="0" baseline="0" noProof="0" dirty="0" smtClean="0">
                <a:ln>
                  <a:noFill/>
                </a:ln>
                <a:solidFill>
                  <a:prstClr val="black"/>
                </a:solidFill>
                <a:effectLst/>
                <a:uLnTx/>
                <a:uFillTx/>
                <a:ea typeface="Times New Roman" panose="02020603050405020304" pitchFamily="18" charset="0"/>
              </a:rPr>
              <a:t>державна підтримка;</a:t>
            </a:r>
            <a:endParaRPr kumimoji="0" lang="uk-UA" b="0" i="0" u="none" strike="noStrike" kern="1200" cap="none" spc="0" normalizeH="0" baseline="0" noProof="0" dirty="0" smtClean="0">
              <a:ln>
                <a:noFill/>
              </a:ln>
              <a:solidFill>
                <a:prstClr val="black"/>
              </a:solidFill>
              <a:effectLst/>
              <a:uLnTx/>
              <a:uFillTx/>
              <a:ea typeface="Times New Roman" panose="02020603050405020304" pitchFamily="18" charset="0"/>
              <a:cs typeface="Times New Roman" panose="02020603050405020304" pitchFamily="18" charset="0"/>
            </a:endParaRPr>
          </a:p>
        </p:txBody>
      </p:sp>
      <p:sp>
        <p:nvSpPr>
          <p:cNvPr id="4" name="Прямокутник 3"/>
          <p:cNvSpPr/>
          <p:nvPr/>
        </p:nvSpPr>
        <p:spPr>
          <a:xfrm>
            <a:off x="639879" y="4249083"/>
            <a:ext cx="8850350" cy="1354217"/>
          </a:xfrm>
          <a:prstGeom prst="rect">
            <a:avLst/>
          </a:prstGeom>
        </p:spPr>
        <p:txBody>
          <a:bodyPr wrap="square">
            <a:spAutoFit/>
          </a:bodyPr>
          <a:lstStyle/>
          <a:p>
            <a:pPr marL="342900" lvl="0" indent="-342900">
              <a:spcBef>
                <a:spcPts val="1200"/>
              </a:spcBef>
              <a:buFont typeface="Wingdings" panose="05000000000000000000" pitchFamily="2" charset="2"/>
              <a:buChar char="q"/>
              <a:defRPr/>
            </a:pPr>
            <a:r>
              <a:rPr lang="uk-UA" b="1" dirty="0">
                <a:solidFill>
                  <a:prstClr val="black"/>
                </a:solidFill>
                <a:ea typeface="Times New Roman" panose="02020603050405020304" pitchFamily="18" charset="0"/>
                <a:cs typeface="Times New Roman" panose="02020603050405020304" pitchFamily="18" charset="0"/>
              </a:rPr>
              <a:t>затверджує</a:t>
            </a:r>
            <a:r>
              <a:rPr lang="uk-UA" dirty="0">
                <a:solidFill>
                  <a:prstClr val="black"/>
                </a:solidFill>
                <a:ea typeface="Times New Roman" panose="02020603050405020304" pitchFamily="18" charset="0"/>
                <a:cs typeface="Times New Roman" panose="02020603050405020304" pitchFamily="18" charset="0"/>
              </a:rPr>
              <a:t> </a:t>
            </a:r>
            <a:r>
              <a:rPr lang="uk-UA" b="1" dirty="0">
                <a:solidFill>
                  <a:prstClr val="black"/>
                </a:solidFill>
                <a:ea typeface="Times New Roman" panose="02020603050405020304" pitchFamily="18" charset="0"/>
                <a:cs typeface="Times New Roman" panose="02020603050405020304" pitchFamily="18" charset="0"/>
              </a:rPr>
              <a:t>до 15 грудня </a:t>
            </a:r>
            <a:r>
              <a:rPr lang="uk-UA" dirty="0">
                <a:solidFill>
                  <a:prstClr val="black"/>
                </a:solidFill>
                <a:ea typeface="Times New Roman" panose="02020603050405020304" pitchFamily="18" charset="0"/>
                <a:cs typeface="Times New Roman" panose="02020603050405020304" pitchFamily="18" charset="0"/>
              </a:rPr>
              <a:t>поточного року розподіл бюджетних коштів між </a:t>
            </a:r>
            <a:r>
              <a:rPr lang="uk-UA" dirty="0" err="1">
                <a:solidFill>
                  <a:prstClr val="black"/>
                </a:solidFill>
                <a:ea typeface="Times New Roman" panose="02020603050405020304" pitchFamily="18" charset="0"/>
                <a:cs typeface="Times New Roman" panose="02020603050405020304" pitchFamily="18" charset="0"/>
              </a:rPr>
              <a:t>сільгосптоваровиробниками</a:t>
            </a:r>
            <a:r>
              <a:rPr lang="uk-UA" dirty="0">
                <a:solidFill>
                  <a:prstClr val="black"/>
                </a:solidFill>
                <a:ea typeface="Times New Roman" panose="02020603050405020304" pitchFamily="18" charset="0"/>
                <a:cs typeface="Times New Roman" panose="02020603050405020304" pitchFamily="18" charset="0"/>
              </a:rPr>
              <a:t> та між ОВК </a:t>
            </a:r>
            <a:r>
              <a:rPr lang="uk-UA" dirty="0" smtClean="0">
                <a:solidFill>
                  <a:prstClr val="black"/>
                </a:solidFill>
              </a:rPr>
              <a:t>у </a:t>
            </a:r>
            <a:r>
              <a:rPr lang="uk-UA" dirty="0">
                <a:solidFill>
                  <a:prstClr val="black"/>
                </a:solidFill>
              </a:rPr>
              <a:t>межах бюджетних асигнувань.</a:t>
            </a:r>
            <a:endParaRPr lang="en-US" dirty="0">
              <a:solidFill>
                <a:prstClr val="black"/>
              </a:solidFill>
            </a:endParaRPr>
          </a:p>
          <a:p>
            <a:pPr marL="342900" lvl="0" indent="-342900">
              <a:spcBef>
                <a:spcPts val="1200"/>
              </a:spcBef>
              <a:buFont typeface="Wingdings" panose="05000000000000000000" pitchFamily="2" charset="2"/>
              <a:buChar char="q"/>
              <a:defRPr/>
            </a:pPr>
            <a:r>
              <a:rPr lang="uk-UA" b="1" dirty="0">
                <a:solidFill>
                  <a:prstClr val="black"/>
                </a:solidFill>
              </a:rPr>
              <a:t>перераховує </a:t>
            </a:r>
            <a:r>
              <a:rPr lang="uk-UA" dirty="0">
                <a:solidFill>
                  <a:prstClr val="black"/>
                </a:solidFill>
              </a:rPr>
              <a:t>бюджетні кошти з рахунка, відкритого в Казначействі, на поточні рахунки </a:t>
            </a:r>
            <a:r>
              <a:rPr lang="uk-UA" dirty="0" err="1">
                <a:solidFill>
                  <a:prstClr val="black"/>
                </a:solidFill>
              </a:rPr>
              <a:t>сільгосптоваровиробників</a:t>
            </a:r>
            <a:r>
              <a:rPr lang="uk-UA" dirty="0">
                <a:solidFill>
                  <a:prstClr val="black"/>
                </a:solidFill>
              </a:rPr>
              <a:t> та ОВК, відкриті в банках</a:t>
            </a:r>
            <a:r>
              <a:rPr lang="uk-UA" sz="1600" dirty="0">
                <a:solidFill>
                  <a:prstClr val="black"/>
                </a:solidFill>
              </a:rPr>
              <a:t>.</a:t>
            </a:r>
          </a:p>
        </p:txBody>
      </p:sp>
      <p:sp>
        <p:nvSpPr>
          <p:cNvPr id="8" name="Прямоугольник 4"/>
          <p:cNvSpPr/>
          <p:nvPr/>
        </p:nvSpPr>
        <p:spPr>
          <a:xfrm>
            <a:off x="2225684" y="532075"/>
            <a:ext cx="7236276" cy="523220"/>
          </a:xfrm>
          <a:prstGeom prst="rect">
            <a:avLst/>
          </a:prstGeom>
        </p:spPr>
        <p:txBody>
          <a:bodyPr wrap="none">
            <a:spAutoFit/>
          </a:bodyPr>
          <a:lstStyle/>
          <a:p>
            <a:r>
              <a:rPr lang="uk-UA" sz="2800" b="1" smtClean="0">
                <a:latin typeface="Trebuchet MS" panose="020B0603020202020204" pitchFamily="34" charset="0"/>
                <a:ea typeface="Times New Roman" panose="02020603050405020304" pitchFamily="18" charset="0"/>
              </a:rPr>
              <a:t>Механізм </a:t>
            </a:r>
            <a:r>
              <a:rPr lang="uk-UA" sz="2800" b="1" dirty="0" smtClean="0">
                <a:latin typeface="Trebuchet MS" panose="020B0603020202020204" pitchFamily="34" charset="0"/>
                <a:ea typeface="Times New Roman" panose="02020603050405020304" pitchFamily="18" charset="0"/>
              </a:rPr>
              <a:t>надання державної підтримки</a:t>
            </a:r>
            <a:endParaRPr lang="en-US" sz="2800" dirty="0">
              <a:latin typeface="Trebuchet MS" panose="020B0603020202020204" pitchFamily="34" charset="0"/>
            </a:endParaRPr>
          </a:p>
        </p:txBody>
      </p:sp>
      <p:sp>
        <p:nvSpPr>
          <p:cNvPr id="9" name="Прямоугольник 4"/>
          <p:cNvSpPr/>
          <p:nvPr/>
        </p:nvSpPr>
        <p:spPr>
          <a:xfrm>
            <a:off x="3416706" y="3743293"/>
            <a:ext cx="2244525" cy="461665"/>
          </a:xfrm>
          <a:prstGeom prst="rect">
            <a:avLst/>
          </a:prstGeom>
        </p:spPr>
        <p:txBody>
          <a:bodyPr wrap="none">
            <a:spAutoFit/>
          </a:bodyPr>
          <a:lstStyle/>
          <a:p>
            <a:r>
              <a:rPr lang="uk-UA" sz="2400" b="1" dirty="0" smtClean="0">
                <a:latin typeface="Trebuchet MS" panose="020B0603020202020204" pitchFamily="34" charset="0"/>
                <a:ea typeface="Times New Roman" panose="02020603050405020304" pitchFamily="18" charset="0"/>
              </a:rPr>
              <a:t>Мінекономіки</a:t>
            </a:r>
            <a:endParaRPr lang="en-US" sz="2400" dirty="0">
              <a:latin typeface="Trebuchet MS" panose="020B0603020202020204" pitchFamily="34" charset="0"/>
            </a:endParaRPr>
          </a:p>
        </p:txBody>
      </p:sp>
    </p:spTree>
    <p:extLst>
      <p:ext uri="{BB962C8B-B14F-4D97-AF65-F5344CB8AC3E}">
        <p14:creationId xmlns:p14="http://schemas.microsoft.com/office/powerpoint/2010/main" val="21519849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номера слайда 1"/>
          <p:cNvSpPr>
            <a:spLocks noGrp="1"/>
          </p:cNvSpPr>
          <p:nvPr>
            <p:ph type="sldNum" sz="quarter" idx="12"/>
          </p:nvPr>
        </p:nvSpPr>
        <p:spPr/>
        <p:txBody>
          <a:bodyPr/>
          <a:lstStyle/>
          <a:p>
            <a:fld id="{86CB4B4D-7CA3-9044-876B-883B54F8677D}" type="slidenum">
              <a:rPr lang="ru-UA" smtClean="0"/>
              <a:t>10</a:t>
            </a:fld>
            <a:endParaRPr lang="ru-UA"/>
          </a:p>
        </p:txBody>
      </p:sp>
      <p:sp>
        <p:nvSpPr>
          <p:cNvPr id="3" name="Прямокутник 2"/>
          <p:cNvSpPr/>
          <p:nvPr/>
        </p:nvSpPr>
        <p:spPr>
          <a:xfrm>
            <a:off x="2867628" y="2228671"/>
            <a:ext cx="5270995" cy="923330"/>
          </a:xfrm>
          <a:prstGeom prst="rect">
            <a:avLst/>
          </a:prstGeom>
        </p:spPr>
        <p:txBody>
          <a:bodyPr wrap="none">
            <a:spAutoFit/>
          </a:bodyPr>
          <a:lstStyle/>
          <a:p>
            <a:r>
              <a:rPr lang="ru-RU" sz="5400" dirty="0" err="1" smtClean="0">
                <a:solidFill>
                  <a:schemeClr val="accent2">
                    <a:lumMod val="50000"/>
                  </a:schemeClr>
                </a:solidFill>
              </a:rPr>
              <a:t>Дякую</a:t>
            </a:r>
            <a:r>
              <a:rPr lang="ru-RU" sz="5400" dirty="0" smtClean="0">
                <a:solidFill>
                  <a:schemeClr val="accent2">
                    <a:lumMod val="50000"/>
                  </a:schemeClr>
                </a:solidFill>
              </a:rPr>
              <a:t> за </a:t>
            </a:r>
            <a:r>
              <a:rPr lang="ru-RU" sz="5400" dirty="0" err="1" smtClean="0">
                <a:solidFill>
                  <a:schemeClr val="accent2">
                    <a:lumMod val="50000"/>
                  </a:schemeClr>
                </a:solidFill>
              </a:rPr>
              <a:t>увагу</a:t>
            </a:r>
            <a:r>
              <a:rPr lang="ru-RU" sz="5400" dirty="0" smtClean="0">
                <a:solidFill>
                  <a:schemeClr val="accent2">
                    <a:lumMod val="50000"/>
                  </a:schemeClr>
                </a:solidFill>
              </a:rPr>
              <a:t>!</a:t>
            </a:r>
            <a:endParaRPr lang="en-US" sz="5400" dirty="0">
              <a:solidFill>
                <a:schemeClr val="accent2">
                  <a:lumMod val="50000"/>
                </a:schemeClr>
              </a:solidFill>
            </a:endParaRPr>
          </a:p>
        </p:txBody>
      </p:sp>
    </p:spTree>
    <p:extLst>
      <p:ext uri="{BB962C8B-B14F-4D97-AF65-F5344CB8AC3E}">
        <p14:creationId xmlns:p14="http://schemas.microsoft.com/office/powerpoint/2010/main" val="1138291601"/>
      </p:ext>
    </p:extLst>
  </p:cSld>
  <p:clrMapOvr>
    <a:masterClrMapping/>
  </p:clrMapOvr>
</p:sld>
</file>

<file path=ppt/theme/theme1.xml><?xml version="1.0" encoding="utf-8"?>
<a:theme xmlns:a="http://schemas.openxmlformats.org/drawingml/2006/main" name="7_Office Theme">
  <a:themeElements>
    <a:clrScheme name="Minagro">
      <a:dk1>
        <a:srgbClr val="000000"/>
      </a:dk1>
      <a:lt1>
        <a:srgbClr val="FBFFFF"/>
      </a:lt1>
      <a:dk2>
        <a:srgbClr val="272827"/>
      </a:dk2>
      <a:lt2>
        <a:srgbClr val="FFFFFF"/>
      </a:lt2>
      <a:accent1>
        <a:srgbClr val="308C44"/>
      </a:accent1>
      <a:accent2>
        <a:srgbClr val="447D40"/>
      </a:accent2>
      <a:accent3>
        <a:srgbClr val="AFCB3A"/>
      </a:accent3>
      <a:accent4>
        <a:srgbClr val="DDAF36"/>
      </a:accent4>
      <a:accent5>
        <a:srgbClr val="ECCC67"/>
      </a:accent5>
      <a:accent6>
        <a:srgbClr val="DEC436"/>
      </a:accent6>
      <a:hlink>
        <a:srgbClr val="2C2D2C"/>
      </a:hlink>
      <a:folHlink>
        <a:srgbClr val="154752"/>
      </a:folHlink>
    </a:clrScheme>
    <a:fontScheme name="Minagro">
      <a:majorFont>
        <a:latin typeface="e-Ukraine Head Medium"/>
        <a:ea typeface=""/>
        <a:cs typeface=""/>
      </a:majorFont>
      <a:minorFont>
        <a:latin typeface="e-Ukraine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Тема Office">
  <a:themeElements>
    <a:clrScheme name="Тема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Тема Office">
      <a:majorFont>
        <a:latin typeface="Helvetica"/>
        <a:ea typeface="Helvetica"/>
        <a:cs typeface="Helvetica"/>
      </a:majorFont>
      <a:minorFont>
        <a:latin typeface="Calibri"/>
        <a:ea typeface="Calibri"/>
        <a:cs typeface="Calibri"/>
      </a:minorFont>
    </a:fontScheme>
    <a:fmtScheme name="Тема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7769</TotalTime>
  <Words>1117</Words>
  <Application>Microsoft Office PowerPoint</Application>
  <PresentationFormat>Широкий екран</PresentationFormat>
  <Paragraphs>83</Paragraphs>
  <Slides>10</Slides>
  <Notes>0</Notes>
  <HiddenSlides>0</HiddenSlides>
  <MMClips>0</MMClips>
  <ScaleCrop>false</ScaleCrop>
  <HeadingPairs>
    <vt:vector size="6" baseType="variant">
      <vt:variant>
        <vt:lpstr>Використані шрифти</vt:lpstr>
      </vt:variant>
      <vt:variant>
        <vt:i4>13</vt:i4>
      </vt:variant>
      <vt:variant>
        <vt:lpstr>Тема</vt:lpstr>
      </vt:variant>
      <vt:variant>
        <vt:i4>2</vt:i4>
      </vt:variant>
      <vt:variant>
        <vt:lpstr>Заголовки слайдів</vt:lpstr>
      </vt:variant>
      <vt:variant>
        <vt:i4>10</vt:i4>
      </vt:variant>
    </vt:vector>
  </HeadingPairs>
  <TitlesOfParts>
    <vt:vector size="25" baseType="lpstr">
      <vt:lpstr>Antiqua</vt:lpstr>
      <vt:lpstr>Arial</vt:lpstr>
      <vt:lpstr>Calibri</vt:lpstr>
      <vt:lpstr>e-Ukraine</vt:lpstr>
      <vt:lpstr>e-Ukraine Head Bold</vt:lpstr>
      <vt:lpstr>e-Ukraine Head Medium</vt:lpstr>
      <vt:lpstr>e-Ukraine Light</vt:lpstr>
      <vt:lpstr>e-Ukraine Thin</vt:lpstr>
      <vt:lpstr>e-Ukraine UltraLight</vt:lpstr>
      <vt:lpstr>Times New Roman</vt:lpstr>
      <vt:lpstr>Trebuchet MS</vt:lpstr>
      <vt:lpstr>Wingdings</vt:lpstr>
      <vt:lpstr>Wingdings 3</vt:lpstr>
      <vt:lpstr>7_Office Theme</vt:lpstr>
      <vt:lpstr>Аспект</vt:lpstr>
      <vt:lpstr>Презентація PowerPoint</vt:lpstr>
      <vt:lpstr>Законодавство та нормативна база </vt:lpstr>
      <vt:lpstr>Презентація PowerPoint</vt:lpstr>
      <vt:lpstr>Презентація PowerPoint</vt:lpstr>
      <vt:lpstr>Презентація PowerPoint</vt:lpstr>
      <vt:lpstr>Надання державної підтримки</vt:lpstr>
      <vt:lpstr>Документи для отримання бюджетної дотації</vt:lpstr>
      <vt:lpstr>Презентація PowerPoint</vt:lpstr>
      <vt:lpstr>Презентація PowerPoint</vt:lpstr>
      <vt:lpstr>Презентація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
  <dc:creator>ДЕХТЯР Оксана Олександрівна</dc:creator>
  <cp:keywords/>
  <dc:description/>
  <cp:lastModifiedBy>Дехтяр Оксана Олександрівна</cp:lastModifiedBy>
  <cp:revision>600</cp:revision>
  <cp:lastPrinted>2020-07-10T16:21:40Z</cp:lastPrinted>
  <dcterms:modified xsi:type="dcterms:W3CDTF">2026-10-09T12:53:17Z</dcterms:modified>
  <cp:category/>
</cp:coreProperties>
</file>