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8" r:id="rId8"/>
    <p:sldId id="269" r:id="rId9"/>
    <p:sldId id="265" r:id="rId10"/>
    <p:sldId id="266" r:id="rId11"/>
    <p:sldId id="258" r:id="rId12"/>
    <p:sldId id="273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BA55B9-7217-41B7-AF9E-A947074022A7}">
          <p14:sldIdLst>
            <p14:sldId id="256"/>
            <p14:sldId id="261"/>
            <p14:sldId id="262"/>
            <p14:sldId id="257"/>
            <p14:sldId id="263"/>
            <p14:sldId id="264"/>
            <p14:sldId id="268"/>
            <p14:sldId id="269"/>
            <p14:sldId id="265"/>
          </p14:sldIdLst>
        </p14:section>
        <p14:section name="Зміст" id="{7539E1B9-57B9-4018-A421-14BA71D0EE59}">
          <p14:sldIdLst>
            <p14:sldId id="266"/>
            <p14:sldId id="258"/>
            <p14:sldId id="273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579B4-ED62-8F07-88A9-F59817427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188A74-D429-6BB2-37BA-9B8FBE62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46CD0-6FAB-4F57-7E53-C59011D5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95111-0904-80AA-9D95-F445BC4A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375BF-46EB-0103-3E1E-0223D49D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2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71C8F-CBA6-2827-7E49-CA5DD765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A6E566-BFE2-2285-0B34-4BFA06B2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F4EEC-D5DC-F24E-68E6-79404932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F3D46-7C90-C8BF-439C-C1BDAC46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877B7-6D0C-306C-E3EA-664F0089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BA59A4-080F-9A7F-1515-5BEC63219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D04AF2-7165-C61D-5A82-D858AF3F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9F151-0A99-56AC-D876-CDCB6709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5F82D-A4CB-B5EA-D13B-C337EF14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36964-9173-B47D-3691-FEBE8F3B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2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4AC72-A642-77D6-7CFC-DE8845E87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44E9D-0167-7F69-2AAD-F59B676E0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78DE85-4862-8C55-A3E9-CA421187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593D1-17CA-DA57-B872-49A85C5B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F2A720-37D3-46A5-D309-7026418CB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0A302-AF09-412B-C3E6-1D1B0D7D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095C6-B885-3775-7F23-002C1F12B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60185-44DE-7D13-CB05-51B5F3B8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E6B7C-2061-B3D9-D808-6AD203C5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1B3DB-90D3-944F-D3A6-6DB3A328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7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D25A8-61E3-F1BC-0E64-E106905E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FADBD-CF5D-3BDA-C186-B4DB37F72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DA8EF7-B1FB-6944-73E4-33C3444F5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8989B-AA0A-0486-C0E0-0DC55B74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02E1D-2EFC-C8F5-0103-7DDB4CD6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053DE-158E-7C4A-3168-50F68C43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472C4-CE63-9C30-F3C4-0ED7A207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731970-6078-C968-3143-F53C6A51D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EE20A5-F319-0199-A1E9-92AFAA7DF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ABFF0F-81FB-29A4-3749-B95AF4B30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084092-096C-F0ED-2815-A13220B20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3ACA78-23EB-6F43-0DD5-8CEEA26E7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B7E383-12DD-5494-2DC4-5E0F74F6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073110-113D-C769-C1D5-C536C111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2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3CBE8-0606-E562-23C4-9771D638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9AABAB-9830-8372-8078-7D184A41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638827-5222-383C-D2C0-BA3BD721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F877D3-563D-60C7-9BB7-3A5625DA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4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E0084D-F3E1-58D6-2211-5EA81D1B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757BF4-4AC9-6CE7-0C16-74F21BA2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B7CD31-4169-DB37-7A95-8A327568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3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74C2-7EF8-BF85-D30B-025FA0454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D5716-B4E4-F87C-0EC8-761F4B70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4992CC-FF1D-5A91-447F-15EE3BAE5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AD11D-0016-94A9-FC7B-2B5C0F54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61956-8051-06E2-23E7-52B7F549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7289FC-D977-BBE0-0721-9FC68DB5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A163-46E4-4002-6F90-BC30BBD6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F809E7-0F41-0E3D-87D1-972AD77B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36D031-1A6F-73BB-CD8E-63B352397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801282-E161-895F-2EA4-DCB05621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E5C74-8CCD-DE3D-5965-E6A67A1D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AD793-CDA7-D132-6786-EE176F73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3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5B29D-15C6-BAC3-18E5-C98303DC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93E028-44B9-CB35-9338-81FF6754B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45A06-2E71-B75F-0F6A-74D6BD91A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51544-8A84-406B-9759-CEEDECF67B8F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1DAC7-C625-1D5F-FB26-8C4F8DF5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831312-4DB2-A723-ECF8-E03A5299D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66EA3-FA3B-4C47-BFAD-F5ABB947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1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12" Type="http://schemas.openxmlformats.org/officeDocument/2006/relationships/image" Target="../media/image58.svg"/><Relationship Id="rId2" Type="http://schemas.openxmlformats.org/officeDocument/2006/relationships/image" Target="../media/image2.jp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svg"/><Relationship Id="rId11" Type="http://schemas.openxmlformats.org/officeDocument/2006/relationships/image" Target="../media/image57.png"/><Relationship Id="rId5" Type="http://schemas.openxmlformats.org/officeDocument/2006/relationships/image" Target="../media/image49.png"/><Relationship Id="rId15" Type="http://schemas.openxmlformats.org/officeDocument/2006/relationships/image" Target="../media/image61.png"/><Relationship Id="rId10" Type="http://schemas.openxmlformats.org/officeDocument/2006/relationships/image" Target="../media/image23.svg"/><Relationship Id="rId4" Type="http://schemas.openxmlformats.org/officeDocument/2006/relationships/image" Target="../media/image56.svg"/><Relationship Id="rId9" Type="http://schemas.openxmlformats.org/officeDocument/2006/relationships/image" Target="../media/image22.png"/><Relationship Id="rId14" Type="http://schemas.openxmlformats.org/officeDocument/2006/relationships/image" Target="../media/image6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said.agro/posts/pfbid0362EMok7XDusMJEiUYvw1EtGUqGejXQ56TgAKuabWbogjAMafMtoRjiPqGhSoVMN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17XtkZSIEsTIp6AjGs5S3Ta5OV_lQdm6Y2mGYYTbuyTE/viewform?edit_requested=true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hyperlink" Target="https://docs.google.com/forms/d/e/1FAIpQLSdMDLIHHmqJc9Bz3X8OoamTe0_52qtLKxjLKH90I6ANovdVSA/viewform" TargetMode="External"/><Relationship Id="rId7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10" Type="http://schemas.openxmlformats.org/officeDocument/2006/relationships/image" Target="../media/image42.svg"/><Relationship Id="rId4" Type="http://schemas.openxmlformats.org/officeDocument/2006/relationships/image" Target="../media/image68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docs.google.com/forms/d/1Pg4NHKMyOmH5HvOneNGZ-0WeRfq2Lf_ELsOeYSpXiw0/viewform?edit_requested=true" TargetMode="External"/><Relationship Id="rId7" Type="http://schemas.openxmlformats.org/officeDocument/2006/relationships/image" Target="../media/image74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Relationship Id="rId9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2.jp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12" Type="http://schemas.openxmlformats.org/officeDocument/2006/relationships/image" Target="../media/image2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9.svg"/><Relationship Id="rId4" Type="http://schemas.openxmlformats.org/officeDocument/2006/relationships/image" Target="../media/image15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jpg"/><Relationship Id="rId7" Type="http://schemas.openxmlformats.org/officeDocument/2006/relationships/image" Target="../media/image3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3" Type="http://schemas.openxmlformats.org/officeDocument/2006/relationships/image" Target="../media/image35.jpg"/><Relationship Id="rId7" Type="http://schemas.openxmlformats.org/officeDocument/2006/relationships/image" Target="../media/image37.svg"/><Relationship Id="rId12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29.svg"/><Relationship Id="rId5" Type="http://schemas.openxmlformats.org/officeDocument/2006/relationships/image" Target="../media/image7.sv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26B46-52E0-8D11-92D9-5AB988827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844" y="0"/>
            <a:ext cx="3918155" cy="6858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br>
              <a:rPr lang="ru-RU" sz="5400" dirty="0"/>
            </a:br>
            <a:r>
              <a:rPr lang="ru-RU" sz="6700" b="1" dirty="0" err="1"/>
              <a:t>Програми</a:t>
            </a:r>
            <a:r>
              <a:rPr lang="ru-RU" sz="6700" b="1" dirty="0"/>
              <a:t> п</a:t>
            </a:r>
            <a:r>
              <a:rPr lang="uk-UA" sz="6700" b="1" dirty="0" err="1"/>
              <a:t>ідтримки</a:t>
            </a:r>
            <a:r>
              <a:rPr lang="uk-UA" sz="6700" b="1" dirty="0"/>
              <a:t> аграрного сектору</a:t>
            </a:r>
            <a:br>
              <a:rPr lang="uk-UA" sz="6700" b="1" dirty="0"/>
            </a:br>
            <a:r>
              <a:rPr lang="uk-UA" sz="6700" b="1" dirty="0"/>
              <a:t>на 2024 рік</a:t>
            </a:r>
            <a:br>
              <a:rPr lang="uk-UA" sz="5400" dirty="0"/>
            </a:br>
            <a:br>
              <a:rPr lang="uk-UA" sz="5400" dirty="0"/>
            </a:b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E6CB16-469A-ED3B-B483-512BF0864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618273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D4435F-60B5-515B-3CF7-DFE29BB0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73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6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C067E-1C99-BD0D-4507-D343798F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46CF5-518C-2947-D5DA-5B668785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B60C0F-2BC0-8502-991F-BCF71E316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4AC4C39B-A6E2-BE6B-B00F-08D429510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E81EBCCC-985D-B087-A2B8-6FD7333A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3327" y="1914097"/>
            <a:ext cx="914400" cy="69945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7274AAE-EA3D-3129-5FBD-254A5D743C7E}"/>
              </a:ext>
            </a:extLst>
          </p:cNvPr>
          <p:cNvSpPr/>
          <p:nvPr/>
        </p:nvSpPr>
        <p:spPr>
          <a:xfrm>
            <a:off x="545910" y="2855798"/>
            <a:ext cx="11000096" cy="1020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2024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Уряд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3,5 млрд грн на 14 тис.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малого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Справа» 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EBE7B20-AEEE-FCA8-8138-0BDA82B61CB3}"/>
              </a:ext>
            </a:extLst>
          </p:cNvPr>
          <p:cNvSpPr/>
          <p:nvPr/>
        </p:nvSpPr>
        <p:spPr>
          <a:xfrm>
            <a:off x="4230806" y="1866337"/>
            <a:ext cx="3411939" cy="7472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єРобота</a:t>
            </a:r>
            <a:r>
              <a:rPr lang="ru-RU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E0B734A-1A4F-1ACA-C9DD-AE92F2FED978}"/>
              </a:ext>
            </a:extLst>
          </p:cNvPr>
          <p:cNvSpPr/>
          <p:nvPr/>
        </p:nvSpPr>
        <p:spPr>
          <a:xfrm>
            <a:off x="645994" y="4118214"/>
            <a:ext cx="4804012" cy="25964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справу: до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250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      другого з   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подружжя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 1 млн грн</a:t>
            </a: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id="{777A6234-98AA-4C50-3DEF-8676058EB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47" y="4449169"/>
            <a:ext cx="387953" cy="4640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8B67EED-03DE-319C-0FCF-344726B4AD53}"/>
              </a:ext>
            </a:extLst>
          </p:cNvPr>
          <p:cNvSpPr/>
          <p:nvPr/>
        </p:nvSpPr>
        <p:spPr>
          <a:xfrm>
            <a:off x="6842080" y="4237632"/>
            <a:ext cx="4703926" cy="2477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сад: до 400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 7 млн грн</a:t>
            </a:r>
          </a:p>
          <a:p>
            <a:pPr algn="just"/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до 8 млн грн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Мужчина и женщина со сплошной заливкой">
            <a:extLst>
              <a:ext uri="{FF2B5EF4-FFF2-40B4-BE49-F238E27FC236}">
                <a16:creationId xmlns:a16="http://schemas.microsoft.com/office/drawing/2014/main" id="{12A60825-D5D7-E028-5862-E550E5729B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479" y="5472751"/>
            <a:ext cx="587488" cy="464024"/>
          </a:xfrm>
          <a:prstGeom prst="rect">
            <a:avLst/>
          </a:prstGeom>
        </p:spPr>
      </p:pic>
      <p:pic>
        <p:nvPicPr>
          <p:cNvPr id="16" name="Рисунок 15" descr="Лиственное дерево со сплошной заливкой">
            <a:extLst>
              <a:ext uri="{FF2B5EF4-FFF2-40B4-BE49-F238E27FC236}">
                <a16:creationId xmlns:a16="http://schemas.microsoft.com/office/drawing/2014/main" id="{EA548373-645F-0D8C-3F9A-08879A673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2081" y="4339989"/>
            <a:ext cx="568654" cy="573206"/>
          </a:xfrm>
          <a:prstGeom prst="rect">
            <a:avLst/>
          </a:prstGeom>
        </p:spPr>
      </p:pic>
      <p:pic>
        <p:nvPicPr>
          <p:cNvPr id="18" name="Рисунок 17" descr="Банк со сплошной заливкой">
            <a:extLst>
              <a:ext uri="{FF2B5EF4-FFF2-40B4-BE49-F238E27FC236}">
                <a16:creationId xmlns:a16="http://schemas.microsoft.com/office/drawing/2014/main" id="{D675F2D3-7F33-0B5D-C41F-613B3F8F04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7808" y="5015551"/>
            <a:ext cx="457200" cy="457200"/>
          </a:xfrm>
          <a:prstGeom prst="rect">
            <a:avLst/>
          </a:prstGeom>
        </p:spPr>
      </p:pic>
      <p:pic>
        <p:nvPicPr>
          <p:cNvPr id="20" name="Рисунок 19" descr="Мензурка со сплошной заливкой">
            <a:extLst>
              <a:ext uri="{FF2B5EF4-FFF2-40B4-BE49-F238E27FC236}">
                <a16:creationId xmlns:a16="http://schemas.microsoft.com/office/drawing/2014/main" id="{90C57D98-CE66-D1BB-D171-F30B545FC7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42079" y="5761060"/>
            <a:ext cx="63007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2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D9AF9-6E32-BDCB-9152-B5FFF8F96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5572E-C54B-3320-6CDE-729CCBC2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49FE7D-38A6-88E1-7492-C3E2A7368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CC230C2F-D64B-A924-35D3-A795C49D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endParaRPr lang="ru-RU" sz="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єРобота</a:t>
            </a:r>
            <a:r>
              <a:rPr lang="ru-RU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6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6ECB9C-3F75-0DEE-CEB7-2D9E8975DE33}"/>
              </a:ext>
            </a:extLst>
          </p:cNvPr>
          <p:cNvSpPr/>
          <p:nvPr/>
        </p:nvSpPr>
        <p:spPr>
          <a:xfrm>
            <a:off x="423082" y="2961564"/>
            <a:ext cx="11122924" cy="728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власної справи або розвиток переробних підприємств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5FD884A-DC62-55C0-2526-18BB6D7BE928}"/>
              </a:ext>
            </a:extLst>
          </p:cNvPr>
          <p:cNvSpPr/>
          <p:nvPr/>
        </p:nvSpPr>
        <p:spPr>
          <a:xfrm>
            <a:off x="423082" y="3947613"/>
            <a:ext cx="5036023" cy="272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САДІВНИЦТВО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Від 140 тис. до 400 тис грн за 1 га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Площа саду від 1 до 25 га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Створення нових робочих місць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11711A7-3996-90C1-4062-A28731B8E47F}"/>
              </a:ext>
            </a:extLst>
          </p:cNvPr>
          <p:cNvSpPr/>
          <p:nvPr/>
        </p:nvSpPr>
        <p:spPr>
          <a:xfrm>
            <a:off x="6387153" y="3956144"/>
            <a:ext cx="5158854" cy="27261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ТЕПЛИЦІ</a:t>
            </a:r>
          </a:p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га – 0,6 га – 2 млн грн</a:t>
            </a: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 га – 1,2 га – 3,5 млн</a:t>
            </a: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1,6 га – 2,4 га – 7 млн грн</a:t>
            </a: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омб со сплошной заливкой">
            <a:extLst>
              <a:ext uri="{FF2B5EF4-FFF2-40B4-BE49-F238E27FC236}">
                <a16:creationId xmlns:a16="http://schemas.microsoft.com/office/drawing/2014/main" id="{D1C7F5BE-9417-1DC1-FEDE-FB104ED9C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994" y="3051982"/>
            <a:ext cx="457200" cy="638030"/>
          </a:xfrm>
          <a:prstGeom prst="rect">
            <a:avLst/>
          </a:prstGeom>
        </p:spPr>
      </p:pic>
      <p:pic>
        <p:nvPicPr>
          <p:cNvPr id="11" name="Рисунок 10" descr="Лиственное дерево со сплошной заливкой">
            <a:extLst>
              <a:ext uri="{FF2B5EF4-FFF2-40B4-BE49-F238E27FC236}">
                <a16:creationId xmlns:a16="http://schemas.microsoft.com/office/drawing/2014/main" id="{9951EEC4-8A08-1417-2B3A-40A7D7288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024" y="3956144"/>
            <a:ext cx="914400" cy="914400"/>
          </a:xfrm>
          <a:prstGeom prst="rect">
            <a:avLst/>
          </a:prstGeom>
        </p:spPr>
      </p:pic>
      <p:pic>
        <p:nvPicPr>
          <p:cNvPr id="13" name="Рисунок 12" descr="Банк со сплошной заливкой">
            <a:extLst>
              <a:ext uri="{FF2B5EF4-FFF2-40B4-BE49-F238E27FC236}">
                <a16:creationId xmlns:a16="http://schemas.microsoft.com/office/drawing/2014/main" id="{116D04C5-FB3A-710E-EEBC-464FD58C4A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5247" y="3956144"/>
            <a:ext cx="914400" cy="914400"/>
          </a:xfrm>
          <a:prstGeom prst="rect">
            <a:avLst/>
          </a:prstGeom>
        </p:spPr>
      </p:pic>
      <p:pic>
        <p:nvPicPr>
          <p:cNvPr id="15" name="Рисунок 14" descr="Деньги со сплошной заливкой">
            <a:extLst>
              <a:ext uri="{FF2B5EF4-FFF2-40B4-BE49-F238E27FC236}">
                <a16:creationId xmlns:a16="http://schemas.microsoft.com/office/drawing/2014/main" id="{C2436C68-9EF7-745A-03A0-079F58629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994" y="4899545"/>
            <a:ext cx="457200" cy="457200"/>
          </a:xfrm>
          <a:prstGeom prst="rect">
            <a:avLst/>
          </a:prstGeom>
        </p:spPr>
      </p:pic>
      <p:pic>
        <p:nvPicPr>
          <p:cNvPr id="21" name="Рисунок 20" descr="Земной шар: Северная и Южная Америка со сплошной заливкой">
            <a:extLst>
              <a:ext uri="{FF2B5EF4-FFF2-40B4-BE49-F238E27FC236}">
                <a16:creationId xmlns:a16="http://schemas.microsoft.com/office/drawing/2014/main" id="{2942205A-6F54-4E0A-EEAF-05CC3579A0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5994" y="5385746"/>
            <a:ext cx="457200" cy="457200"/>
          </a:xfrm>
          <a:prstGeom prst="rect">
            <a:avLst/>
          </a:prstGeom>
        </p:spPr>
      </p:pic>
      <p:pic>
        <p:nvPicPr>
          <p:cNvPr id="23" name="Рисунок 22" descr="Расширение бизнеса со сплошной заливкой">
            <a:extLst>
              <a:ext uri="{FF2B5EF4-FFF2-40B4-BE49-F238E27FC236}">
                <a16:creationId xmlns:a16="http://schemas.microsoft.com/office/drawing/2014/main" id="{01E676B1-A61A-33AC-FE5A-2FF8975A2F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5009" y="6001604"/>
            <a:ext cx="639170" cy="493026"/>
          </a:xfrm>
          <a:prstGeom prst="rect">
            <a:avLst/>
          </a:prstGeom>
        </p:spPr>
      </p:pic>
      <p:pic>
        <p:nvPicPr>
          <p:cNvPr id="10" name="Рисунок 9" descr="Деньги со сплошной заливкой">
            <a:extLst>
              <a:ext uri="{FF2B5EF4-FFF2-40B4-BE49-F238E27FC236}">
                <a16:creationId xmlns:a16="http://schemas.microsoft.com/office/drawing/2014/main" id="{09DB7130-D0FB-18CD-5822-93E4AC20A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2417" y="4798890"/>
            <a:ext cx="643719" cy="457200"/>
          </a:xfrm>
          <a:prstGeom prst="rect">
            <a:avLst/>
          </a:prstGeom>
        </p:spPr>
      </p:pic>
      <p:pic>
        <p:nvPicPr>
          <p:cNvPr id="14" name="Рисунок 13" descr="Земной шар: Азия и Австралия со сплошной заливкой">
            <a:extLst>
              <a:ext uri="{FF2B5EF4-FFF2-40B4-BE49-F238E27FC236}">
                <a16:creationId xmlns:a16="http://schemas.microsoft.com/office/drawing/2014/main" id="{7A145081-8329-169E-9A28-732264C29E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55246" y="5385746"/>
            <a:ext cx="520889" cy="486201"/>
          </a:xfrm>
          <a:prstGeom prst="rect">
            <a:avLst/>
          </a:prstGeom>
        </p:spPr>
      </p:pic>
      <p:pic>
        <p:nvPicPr>
          <p:cNvPr id="17" name="Рисунок 16" descr="Расширение бизнеса со сплошной заливкой">
            <a:extLst>
              <a:ext uri="{FF2B5EF4-FFF2-40B4-BE49-F238E27FC236}">
                <a16:creationId xmlns:a16="http://schemas.microsoft.com/office/drawing/2014/main" id="{16240F1F-3393-B4EB-E5FD-F36A6E6C8C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32417" y="6001603"/>
            <a:ext cx="643718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1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76CB-2FE8-2B65-BE32-B86D4632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7ABD4-39D5-2F60-8D8D-F6370DB6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F9938D-72E0-9DD0-98FA-2E5EA1FB8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850C6B9-D15E-B2EB-8C82-E1CD47A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3200" b="0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0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	</a:t>
            </a:r>
            <a:r>
              <a:rPr lang="ru-RU" sz="3600" b="1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36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endParaRPr lang="ru-RU" sz="3600" b="1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err="1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Програми</a:t>
            </a:r>
            <a:r>
              <a:rPr lang="ru-RU" sz="32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USAID АГРО на 2024 </a:t>
            </a:r>
            <a:r>
              <a:rPr lang="ru-RU" sz="3200" b="1" i="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0F1F8-284E-41D3-7616-E8EC35900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4084"/>
            <a:ext cx="7356142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4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E09A6-FE79-45E0-F48F-6ADA225D5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8369B-C61C-3363-50DF-B412EC1C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149B7A-7200-A8AF-D2C1-ED252EA2D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16A37A9-7F9A-FCCD-6174-98B5A3FA2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ПРОДУКТИВНОСТІ ТА ДОСТУП ДО РИНКІВ</a:t>
            </a:r>
          </a:p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Співфінансування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елеваторних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                    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Сушіння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Монеты со сплошной заливкой">
            <a:extLst>
              <a:ext uri="{FF2B5EF4-FFF2-40B4-BE49-F238E27FC236}">
                <a16:creationId xmlns:a16="http://schemas.microsoft.com/office/drawing/2014/main" id="{4DE4FF69-1577-3C10-4BFC-46F8424F5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615" y="2414415"/>
            <a:ext cx="914400" cy="9144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6B2BFA-3C45-3847-219E-504F6C772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9" y="4475618"/>
            <a:ext cx="1407179" cy="914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BD148F-3666-7438-97A1-932957F93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9" y="5691116"/>
            <a:ext cx="1407179" cy="90820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84CFAE3-7A90-6050-C74C-6E43D809E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" y="3408799"/>
            <a:ext cx="1407179" cy="808138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1827294-472D-03B6-2DBC-BCCA5CB63C4E}"/>
              </a:ext>
            </a:extLst>
          </p:cNvPr>
          <p:cNvSpPr/>
          <p:nvPr/>
        </p:nvSpPr>
        <p:spPr>
          <a:xfrm>
            <a:off x="7017224" y="4026090"/>
            <a:ext cx="4926842" cy="25732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посиланням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елеваторів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зв’яжуться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вами!</a:t>
            </a:r>
          </a:p>
        </p:txBody>
      </p:sp>
    </p:spTree>
    <p:extLst>
      <p:ext uri="{BB962C8B-B14F-4D97-AF65-F5344CB8AC3E}">
        <p14:creationId xmlns:p14="http://schemas.microsoft.com/office/powerpoint/2010/main" val="315845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F7EC4-BAD3-9EFE-248B-BB18BCFA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DB6FA-67CB-B1E4-0E0A-D656C4BC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2906B3F-DE7D-D7DF-10E8-691435570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AE152AE-ED4F-F3F3-BFA8-6E06EE9A7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олійних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зернобобових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вирощування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фермер-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посиланням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391AFF-0F71-7E69-9A7D-BF3A7D19A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8" y="3028836"/>
            <a:ext cx="808138" cy="808138"/>
          </a:xfrm>
          <a:prstGeom prst="rect">
            <a:avLst/>
          </a:prstGeom>
        </p:spPr>
      </p:pic>
      <p:pic>
        <p:nvPicPr>
          <p:cNvPr id="11" name="Рисунок 10" descr="Рукопожатие со сплошной заливкой">
            <a:extLst>
              <a:ext uri="{FF2B5EF4-FFF2-40B4-BE49-F238E27FC236}">
                <a16:creationId xmlns:a16="http://schemas.microsoft.com/office/drawing/2014/main" id="{CF01CE10-1DF6-508C-C28A-321AF8113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357" y="3783842"/>
            <a:ext cx="914400" cy="914400"/>
          </a:xfrm>
          <a:prstGeom prst="rect">
            <a:avLst/>
          </a:prstGeom>
        </p:spPr>
      </p:pic>
      <p:pic>
        <p:nvPicPr>
          <p:cNvPr id="13" name="Рисунок 12" descr="Банк со сплошной заливкой">
            <a:extLst>
              <a:ext uri="{FF2B5EF4-FFF2-40B4-BE49-F238E27FC236}">
                <a16:creationId xmlns:a16="http://schemas.microsoft.com/office/drawing/2014/main" id="{86FDCE43-1CB5-590A-4ED9-349FC7778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456" y="4433087"/>
            <a:ext cx="914400" cy="914400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B0F956B4-E967-4979-F21A-676CA1905E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258" y="5233915"/>
            <a:ext cx="812772" cy="6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4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E2E27-F485-50CB-7693-74C88DF6B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71865-6D33-4E88-2CC6-4C8991BD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40584E-A52F-F392-3154-59E6CFB14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CF9E90F-D86B-5735-2DED-53C01BBB6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ЛАНЦЮГІВ ДОДАНОЇ ВАРТОСТІ – КАРТОПЛЯРСТВО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доступ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лабораторного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     	 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навчально-інформаційні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Для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заповнюйте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за 	    	  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посиланням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Школьный класс со сплошной заливкой">
            <a:extLst>
              <a:ext uri="{FF2B5EF4-FFF2-40B4-BE49-F238E27FC236}">
                <a16:creationId xmlns:a16="http://schemas.microsoft.com/office/drawing/2014/main" id="{F2C46906-BDA3-9DBD-DA15-3B6D71D49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716" y="4319515"/>
            <a:ext cx="914400" cy="914400"/>
          </a:xfrm>
          <a:prstGeom prst="rect">
            <a:avLst/>
          </a:prstGeom>
        </p:spPr>
      </p:pic>
      <p:pic>
        <p:nvPicPr>
          <p:cNvPr id="11" name="Рисунок 10" descr="Микроскоп со сплошной заливкой">
            <a:extLst>
              <a:ext uri="{FF2B5EF4-FFF2-40B4-BE49-F238E27FC236}">
                <a16:creationId xmlns:a16="http://schemas.microsoft.com/office/drawing/2014/main" id="{C855CFE2-39A6-8722-B9BB-67C674184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898" y="2645961"/>
            <a:ext cx="914400" cy="914400"/>
          </a:xfrm>
          <a:prstGeom prst="rect">
            <a:avLst/>
          </a:prstGeom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DB9956BE-8185-EBB3-1456-B52A22C8B5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898" y="56194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5ACE-2F04-5638-5D46-A7F33E687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B6C1F-AD9B-A49B-4122-0FDB9AF6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E1F807B-4105-1149-6BC6-41F6B0B8B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ECB5DD7-1B5D-44AA-4D0B-BBBE3E1E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АГРАРНА ОДЕЩИНА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Виноградарство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іорація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зрошення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&quot;Пустой&quot;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971E0D-99ED-EF3F-D082-2BB1DE1AA332}"/>
              </a:ext>
            </a:extLst>
          </p:cNvPr>
          <p:cNvSpPr/>
          <p:nvPr/>
        </p:nvSpPr>
        <p:spPr>
          <a:xfrm>
            <a:off x="5240739" y="1624084"/>
            <a:ext cx="6951259" cy="5233916"/>
          </a:xfrm>
          <a:prstGeom prst="actionButtonBlank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1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0773-191D-8EDB-7620-876056256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255C5-6988-546D-8339-D3D8D1E4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7A3A71-6D4B-5991-4860-1FBDCEB3A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5A354858-6341-DEBC-3005-FF78A569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2019- 2025 роки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Одещина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</a:endParaRP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                                                                                                            *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потреб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C62F3FA-D52D-D511-A4E3-8AA2026B0F1F}"/>
              </a:ext>
            </a:extLst>
          </p:cNvPr>
          <p:cNvSpPr/>
          <p:nvPr/>
        </p:nvSpPr>
        <p:spPr>
          <a:xfrm>
            <a:off x="4843965" y="5146361"/>
            <a:ext cx="2777538" cy="757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С/г техніка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9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FA3C359-2465-237A-2560-1D9623D99B37}"/>
              </a:ext>
            </a:extLst>
          </p:cNvPr>
          <p:cNvSpPr/>
          <p:nvPr/>
        </p:nvSpPr>
        <p:spPr>
          <a:xfrm>
            <a:off x="210331" y="4104934"/>
            <a:ext cx="2805585" cy="7891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Тваринництво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15,6 млн грн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D55086F-9316-927C-44B8-EF4E32A5EC50}"/>
              </a:ext>
            </a:extLst>
          </p:cNvPr>
          <p:cNvSpPr/>
          <p:nvPr/>
        </p:nvSpPr>
        <p:spPr>
          <a:xfrm>
            <a:off x="210331" y="3097362"/>
            <a:ext cx="2805585" cy="7891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Рослинництво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10,2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C8E800-5403-2DD1-4844-5E5503197E40}"/>
              </a:ext>
            </a:extLst>
          </p:cNvPr>
          <p:cNvSpPr/>
          <p:nvPr/>
        </p:nvSpPr>
        <p:spPr>
          <a:xfrm>
            <a:off x="4843965" y="4104935"/>
            <a:ext cx="2777538" cy="789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Зрошення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71 млн грн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0BD583F-E9B2-B04B-E705-978E29E9B7B8}"/>
              </a:ext>
            </a:extLst>
          </p:cNvPr>
          <p:cNvSpPr/>
          <p:nvPr/>
        </p:nvSpPr>
        <p:spPr>
          <a:xfrm>
            <a:off x="4843965" y="3095208"/>
            <a:ext cx="2805585" cy="789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Аквакультура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5, 5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01CA773-0ECB-F19E-A8FA-8ADE0AA06FE9}"/>
              </a:ext>
            </a:extLst>
          </p:cNvPr>
          <p:cNvSpPr/>
          <p:nvPr/>
        </p:nvSpPr>
        <p:spPr>
          <a:xfrm>
            <a:off x="176449" y="5073941"/>
            <a:ext cx="2839467" cy="7891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10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6BD1E00-DEDA-48F7-7896-A96ED3D91C24}"/>
              </a:ext>
            </a:extLst>
          </p:cNvPr>
          <p:cNvSpPr/>
          <p:nvPr/>
        </p:nvSpPr>
        <p:spPr>
          <a:xfrm>
            <a:off x="8845725" y="5136929"/>
            <a:ext cx="2805584" cy="766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Дорадництво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1,6 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E550818-8452-F5B2-0DAC-99B05278F3DF}"/>
              </a:ext>
            </a:extLst>
          </p:cNvPr>
          <p:cNvSpPr/>
          <p:nvPr/>
        </p:nvSpPr>
        <p:spPr>
          <a:xfrm>
            <a:off x="8845724" y="3095209"/>
            <a:ext cx="2805585" cy="757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Кооперації 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1,5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B6ECB5A-C963-E7F8-4853-EE4966839ACF}"/>
              </a:ext>
            </a:extLst>
          </p:cNvPr>
          <p:cNvSpPr/>
          <p:nvPr/>
        </p:nvSpPr>
        <p:spPr>
          <a:xfrm>
            <a:off x="8845725" y="4136636"/>
            <a:ext cx="2805584" cy="7574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Наука</a:t>
            </a: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8 млн грн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5431F14-420F-8268-0E10-B88585EDABDB}"/>
              </a:ext>
            </a:extLst>
          </p:cNvPr>
          <p:cNvSpPr/>
          <p:nvPr/>
        </p:nvSpPr>
        <p:spPr>
          <a:xfrm>
            <a:off x="2516357" y="5986561"/>
            <a:ext cx="2777538" cy="789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Бюджет 132,5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млн грн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Лист со сплошной заливкой">
            <a:extLst>
              <a:ext uri="{FF2B5EF4-FFF2-40B4-BE49-F238E27FC236}">
                <a16:creationId xmlns:a16="http://schemas.microsoft.com/office/drawing/2014/main" id="{D2CA1610-6538-A1C7-1B70-23E7AD2AA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31" y="3018202"/>
            <a:ext cx="914400" cy="914400"/>
          </a:xfrm>
          <a:prstGeom prst="rect">
            <a:avLst/>
          </a:prstGeom>
        </p:spPr>
      </p:pic>
      <p:pic>
        <p:nvPicPr>
          <p:cNvPr id="18" name="Рисунок 17" descr="Корова со сплошной заливкой">
            <a:extLst>
              <a:ext uri="{FF2B5EF4-FFF2-40B4-BE49-F238E27FC236}">
                <a16:creationId xmlns:a16="http://schemas.microsoft.com/office/drawing/2014/main" id="{7922E1DB-5A69-3496-E7AF-B0A8247BA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331" y="4011762"/>
            <a:ext cx="914400" cy="914400"/>
          </a:xfrm>
          <a:prstGeom prst="rect">
            <a:avLst/>
          </a:prstGeom>
        </p:spPr>
      </p:pic>
      <p:pic>
        <p:nvPicPr>
          <p:cNvPr id="20" name="Рисунок 19" descr="Торт со сплошной заливкой">
            <a:extLst>
              <a:ext uri="{FF2B5EF4-FFF2-40B4-BE49-F238E27FC236}">
                <a16:creationId xmlns:a16="http://schemas.microsoft.com/office/drawing/2014/main" id="{3A4C21E8-FCD3-9225-D236-C3949452C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492" y="5136930"/>
            <a:ext cx="914400" cy="726148"/>
          </a:xfrm>
          <a:prstGeom prst="rect">
            <a:avLst/>
          </a:prstGeom>
        </p:spPr>
      </p:pic>
      <p:pic>
        <p:nvPicPr>
          <p:cNvPr id="22" name="Рисунок 21" descr="Краб со сплошной заливкой">
            <a:extLst>
              <a:ext uri="{FF2B5EF4-FFF2-40B4-BE49-F238E27FC236}">
                <a16:creationId xmlns:a16="http://schemas.microsoft.com/office/drawing/2014/main" id="{B2DA02C5-A384-DC10-CADB-8403D8D0B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3965" y="3095209"/>
            <a:ext cx="914400" cy="757436"/>
          </a:xfrm>
          <a:prstGeom prst="rect">
            <a:avLst/>
          </a:prstGeom>
        </p:spPr>
      </p:pic>
      <p:pic>
        <p:nvPicPr>
          <p:cNvPr id="24" name="Рисунок 23" descr="Вода со сплошной заливкой">
            <a:extLst>
              <a:ext uri="{FF2B5EF4-FFF2-40B4-BE49-F238E27FC236}">
                <a16:creationId xmlns:a16="http://schemas.microsoft.com/office/drawing/2014/main" id="{9737E45B-5346-08B3-3BE5-4994775BF9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15918" y="4136635"/>
            <a:ext cx="914400" cy="757436"/>
          </a:xfrm>
          <a:prstGeom prst="rect">
            <a:avLst/>
          </a:prstGeom>
        </p:spPr>
      </p:pic>
      <p:pic>
        <p:nvPicPr>
          <p:cNvPr id="26" name="Рисунок 25" descr="Грузовик со сплошной заливкой">
            <a:extLst>
              <a:ext uri="{FF2B5EF4-FFF2-40B4-BE49-F238E27FC236}">
                <a16:creationId xmlns:a16="http://schemas.microsoft.com/office/drawing/2014/main" id="{280B2762-362F-4E0D-1234-3D751CE5D9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89095" y="5073941"/>
            <a:ext cx="914400" cy="914400"/>
          </a:xfrm>
          <a:prstGeom prst="rect">
            <a:avLst/>
          </a:prstGeom>
        </p:spPr>
      </p:pic>
      <p:pic>
        <p:nvPicPr>
          <p:cNvPr id="28" name="Рисунок 27" descr="Школа со сплошной заливкой">
            <a:extLst>
              <a:ext uri="{FF2B5EF4-FFF2-40B4-BE49-F238E27FC236}">
                <a16:creationId xmlns:a16="http://schemas.microsoft.com/office/drawing/2014/main" id="{0DF878CC-DF0B-37FF-EB90-F18C0743E0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45724" y="3001198"/>
            <a:ext cx="914400" cy="914400"/>
          </a:xfrm>
          <a:prstGeom prst="rect">
            <a:avLst/>
          </a:prstGeom>
        </p:spPr>
      </p:pic>
      <p:pic>
        <p:nvPicPr>
          <p:cNvPr id="30" name="Рисунок 29" descr="Книги со сплошной заливкой">
            <a:extLst>
              <a:ext uri="{FF2B5EF4-FFF2-40B4-BE49-F238E27FC236}">
                <a16:creationId xmlns:a16="http://schemas.microsoft.com/office/drawing/2014/main" id="{E9B979FB-0609-EC3F-70B8-2CCEBE2B25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93850" y="4158457"/>
            <a:ext cx="914400" cy="735615"/>
          </a:xfrm>
          <a:prstGeom prst="rect">
            <a:avLst/>
          </a:prstGeom>
        </p:spPr>
      </p:pic>
      <p:pic>
        <p:nvPicPr>
          <p:cNvPr id="32" name="Рисунок 31" descr="Зал заседаний со сплошной заливкой">
            <a:extLst>
              <a:ext uri="{FF2B5EF4-FFF2-40B4-BE49-F238E27FC236}">
                <a16:creationId xmlns:a16="http://schemas.microsoft.com/office/drawing/2014/main" id="{5AD74B43-5465-BB79-692C-5015D550D95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927431" y="5082483"/>
            <a:ext cx="914400" cy="914400"/>
          </a:xfrm>
          <a:prstGeom prst="rect">
            <a:avLst/>
          </a:prstGeom>
        </p:spPr>
      </p:pic>
      <p:pic>
        <p:nvPicPr>
          <p:cNvPr id="34" name="Рисунок 33" descr="Деньги со сплошной заливкой">
            <a:extLst>
              <a:ext uri="{FF2B5EF4-FFF2-40B4-BE49-F238E27FC236}">
                <a16:creationId xmlns:a16="http://schemas.microsoft.com/office/drawing/2014/main" id="{B69BB843-8BE8-EC7C-86DE-0F5C912AF1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74383" y="59033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905A9-61B7-CD94-C5FC-A3FE00E5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45783-B2C6-EA0E-F22D-443593759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FEE60500-7BFA-4063-B44E-C5D59616E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агросектору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( 1 млрд. грн 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року №130 </a:t>
            </a:r>
          </a:p>
          <a:p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товаровиробнів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меліоровані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( 200 млн грн )</a:t>
            </a:r>
          </a:p>
          <a:p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№1070</a:t>
            </a:r>
          </a:p>
          <a:p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3 -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ФГ – 3,5 млн  грн (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року №1102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* Постанова КМУ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№ 918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«5-7-9» </a:t>
            </a:r>
          </a:p>
          <a:p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6 -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дрібних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малих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фермерів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обробляють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землю до 500 га</a:t>
            </a:r>
            <a:r>
              <a:rPr lang="uk-UA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9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* Фонд часткового гарантування кредитів (Постанова КМУ  від 16 лютого 2022 року №125)</a:t>
            </a:r>
            <a:endParaRPr lang="uk-UA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Грузовик со сплошной заливкой">
            <a:extLst>
              <a:ext uri="{FF2B5EF4-FFF2-40B4-BE49-F238E27FC236}">
                <a16:creationId xmlns:a16="http://schemas.microsoft.com/office/drawing/2014/main" id="{5CAC4FC5-2A85-79E0-6680-B08FE9936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568" y="2223571"/>
            <a:ext cx="914400" cy="621632"/>
          </a:xfrm>
          <a:prstGeom prst="rect">
            <a:avLst/>
          </a:prstGeom>
        </p:spPr>
      </p:pic>
      <p:pic>
        <p:nvPicPr>
          <p:cNvPr id="8" name="Рисунок 7" descr="Облачко с мыслями со сплошной заливкой">
            <a:extLst>
              <a:ext uri="{FF2B5EF4-FFF2-40B4-BE49-F238E27FC236}">
                <a16:creationId xmlns:a16="http://schemas.microsoft.com/office/drawing/2014/main" id="{E10A8044-C9DD-D863-3691-8436814D4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568" y="3014593"/>
            <a:ext cx="914400" cy="535672"/>
          </a:xfrm>
          <a:prstGeom prst="rect">
            <a:avLst/>
          </a:prstGeom>
        </p:spPr>
      </p:pic>
      <p:pic>
        <p:nvPicPr>
          <p:cNvPr id="10" name="Рисунок 9" descr="Свинья со сплошной заливкой">
            <a:extLst>
              <a:ext uri="{FF2B5EF4-FFF2-40B4-BE49-F238E27FC236}">
                <a16:creationId xmlns:a16="http://schemas.microsoft.com/office/drawing/2014/main" id="{39D0040D-84CE-A1CA-DC5D-79828B5CF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568" y="3719655"/>
            <a:ext cx="914400" cy="559913"/>
          </a:xfrm>
          <a:prstGeom prst="rect">
            <a:avLst/>
          </a:prstGeom>
        </p:spPr>
      </p:pic>
      <p:pic>
        <p:nvPicPr>
          <p:cNvPr id="12" name="Рисунок 11" descr="Торт со сплошной заливкой">
            <a:extLst>
              <a:ext uri="{FF2B5EF4-FFF2-40B4-BE49-F238E27FC236}">
                <a16:creationId xmlns:a16="http://schemas.microsoft.com/office/drawing/2014/main" id="{2E422808-5121-D0E6-0743-FFB9F62A1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6568" y="4354098"/>
            <a:ext cx="914400" cy="559913"/>
          </a:xfrm>
          <a:prstGeom prst="rect">
            <a:avLst/>
          </a:prstGeom>
        </p:spPr>
      </p:pic>
      <p:pic>
        <p:nvPicPr>
          <p:cNvPr id="16" name="Рисунок 15" descr="Деньги со сплошной заливкой">
            <a:extLst>
              <a:ext uri="{FF2B5EF4-FFF2-40B4-BE49-F238E27FC236}">
                <a16:creationId xmlns:a16="http://schemas.microsoft.com/office/drawing/2014/main" id="{2D171E55-EC92-B9CB-B518-08605CBAD1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6568" y="4988541"/>
            <a:ext cx="914400" cy="839870"/>
          </a:xfrm>
          <a:prstGeom prst="rect">
            <a:avLst/>
          </a:prstGeom>
        </p:spPr>
      </p:pic>
      <p:pic>
        <p:nvPicPr>
          <p:cNvPr id="18" name="Рисунок 17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id="{A7482070-2C56-AC26-FBBB-E20D202ED0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6568" y="5886005"/>
            <a:ext cx="778043" cy="65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2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35FFB-CABD-182E-A91D-B2C897C2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7D437-7CEB-CD0C-F392-124646D6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CA2E12-02F5-155C-CCA2-B0E095E4A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D9C7FA5-2E0D-EB18-6CBF-39BB7329E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комплектуючих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Постанова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01.03.2017 року № 130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474998E-6630-11DD-846A-32B9D7E420B6}"/>
              </a:ext>
            </a:extLst>
          </p:cNvPr>
          <p:cNvSpPr/>
          <p:nvPr/>
        </p:nvSpPr>
        <p:spPr>
          <a:xfrm>
            <a:off x="327546" y="3521972"/>
            <a:ext cx="7651842" cy="10090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Юридичні та фізичні особи-підприємці – сільгоспвиробники, які не в стані банкрутства та не мають заборгованість перед бюджетом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070CD6-10A1-F6F4-0914-024A93BBF66A}"/>
              </a:ext>
            </a:extLst>
          </p:cNvPr>
          <p:cNvSpPr/>
          <p:nvPr/>
        </p:nvSpPr>
        <p:spPr>
          <a:xfrm>
            <a:off x="384414" y="4724672"/>
            <a:ext cx="7651842" cy="148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 – техніка придбана до 1 грудня поточного періоду – заявки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подаються до 5 грудня поточного року;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2 - техніка придбана з 1 грудня поточного бюджетного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періоду – заявки подаються до 1 квітня наступного</a:t>
            </a:r>
          </a:p>
          <a:p>
            <a:pPr algn="just"/>
            <a:r>
              <a:rPr lang="uk-UA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періоду;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51319C2-C17B-CC34-77F9-EC47A3009223}"/>
              </a:ext>
            </a:extLst>
          </p:cNvPr>
          <p:cNvSpPr/>
          <p:nvPr/>
        </p:nvSpPr>
        <p:spPr>
          <a:xfrm>
            <a:off x="327546" y="2826786"/>
            <a:ext cx="7651842" cy="5015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Розмір компенсації: 25 % вартості техніки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&quot;Пустой&quot;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2CB402-134B-863F-623D-111911B58193}"/>
              </a:ext>
            </a:extLst>
          </p:cNvPr>
          <p:cNvSpPr/>
          <p:nvPr/>
        </p:nvSpPr>
        <p:spPr>
          <a:xfrm>
            <a:off x="8420668" y="3084395"/>
            <a:ext cx="3330053" cy="2896742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Деньги со сплошной заливкой">
            <a:extLst>
              <a:ext uri="{FF2B5EF4-FFF2-40B4-BE49-F238E27FC236}">
                <a16:creationId xmlns:a16="http://schemas.microsoft.com/office/drawing/2014/main" id="{69080EB6-3B05-ADD9-3AA2-E90FE7919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278" y="2834469"/>
            <a:ext cx="680113" cy="501560"/>
          </a:xfrm>
          <a:prstGeom prst="rect">
            <a:avLst/>
          </a:prstGeom>
        </p:spPr>
      </p:pic>
      <p:pic>
        <p:nvPicPr>
          <p:cNvPr id="15" name="Рисунок 14" descr="Собрание со сплошной заливкой">
            <a:extLst>
              <a:ext uri="{FF2B5EF4-FFF2-40B4-BE49-F238E27FC236}">
                <a16:creationId xmlns:a16="http://schemas.microsoft.com/office/drawing/2014/main" id="{4C3BA444-8233-9EDE-F934-BB8E8A0AD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277" y="3432839"/>
            <a:ext cx="680113" cy="593669"/>
          </a:xfrm>
          <a:prstGeom prst="rect">
            <a:avLst/>
          </a:prstGeom>
        </p:spPr>
      </p:pic>
      <p:pic>
        <p:nvPicPr>
          <p:cNvPr id="11" name="Рисунок 10" descr="Грузовик со сплошной заливкой">
            <a:extLst>
              <a:ext uri="{FF2B5EF4-FFF2-40B4-BE49-F238E27FC236}">
                <a16:creationId xmlns:a16="http://schemas.microsoft.com/office/drawing/2014/main" id="{A31E6755-FC96-4A90-A37D-BBDE3EE42A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277" y="4724671"/>
            <a:ext cx="800670" cy="9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A668-38BB-C5C3-7B83-CD270B192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D31B4-F3F8-E138-A29C-8B345C29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64E8EBA-6B8D-292D-D479-A649455D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B9FB21B9-B1C7-8A25-724B-33FF179FD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Підтримка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ОВК та с/г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товаровиробників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меліоровані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6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землі</a:t>
            </a:r>
            <a:r>
              <a:rPr lang="ru-RU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*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Постанова КМУ </a:t>
            </a:r>
            <a:r>
              <a:rPr lang="ru-RU" sz="1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11 </a:t>
            </a:r>
            <a:r>
              <a:rPr lang="ru-RU" sz="12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жовтня</a:t>
            </a:r>
            <a:r>
              <a:rPr lang="ru-RU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2021року №1070</a:t>
            </a:r>
          </a:p>
          <a:p>
            <a:pPr algn="ctr"/>
            <a:endParaRPr lang="ru-RU" sz="36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9EEF95-C5C6-6744-E8BB-D7F4755AA00A}"/>
              </a:ext>
            </a:extLst>
          </p:cNvPr>
          <p:cNvSpPr/>
          <p:nvPr/>
        </p:nvSpPr>
        <p:spPr>
          <a:xfrm>
            <a:off x="257034" y="2975212"/>
            <a:ext cx="11528566" cy="5252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Дотації для реконструкції або будівництва меліоративних систем та відновлення насосних станцій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65EB38D-F920-8B4A-91E7-D9FC155921A8}"/>
              </a:ext>
            </a:extLst>
          </p:cNvPr>
          <p:cNvSpPr/>
          <p:nvPr/>
        </p:nvSpPr>
        <p:spPr>
          <a:xfrm>
            <a:off x="257034" y="3702904"/>
            <a:ext cx="7549486" cy="709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0" fontAlgn="base" latinLnBrk="0"/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25 %</a:t>
            </a:r>
            <a:r>
              <a:rPr lang="en-US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компенсації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13 250 грн на 1 га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endParaRPr lang="ru-RU" sz="2000" b="0" i="0" dirty="0">
              <a:solidFill>
                <a:srgbClr val="1D1D1B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B2360BC-58B2-11B1-150F-6E5A60559B20}"/>
              </a:ext>
            </a:extLst>
          </p:cNvPr>
          <p:cNvSpPr/>
          <p:nvPr/>
        </p:nvSpPr>
        <p:spPr>
          <a:xfrm>
            <a:off x="257034" y="4614838"/>
            <a:ext cx="7510817" cy="709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25 300 грн на 1 га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дощуванням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C090594-3FAD-203D-F8B7-B582E9BA41D8}"/>
              </a:ext>
            </a:extLst>
          </p:cNvPr>
          <p:cNvSpPr/>
          <p:nvPr/>
        </p:nvSpPr>
        <p:spPr>
          <a:xfrm>
            <a:off x="295702" y="5631788"/>
            <a:ext cx="7510817" cy="7094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грн на 1 га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оброблюваних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краплинного</a:t>
            </a:r>
            <a:r>
              <a:rPr lang="ru-RU" sz="2000" b="0" i="0" dirty="0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1D1D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зрошення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&quot;Пустой&quot;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39B0E99-D93F-E461-D6F6-CDB6586278AE}"/>
              </a:ext>
            </a:extLst>
          </p:cNvPr>
          <p:cNvSpPr/>
          <p:nvPr/>
        </p:nvSpPr>
        <p:spPr>
          <a:xfrm>
            <a:off x="8461612" y="3702904"/>
            <a:ext cx="3323988" cy="2648046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2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1ED56-66F9-81AE-C5BF-1738FC09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F083F-AFD6-2D5C-CD19-1F7E4CE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8EB74B-182F-E986-552C-2854C977F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E5364C6-2F57-0DCE-5643-FC981537C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фермерських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Постанова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року №1102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C2DDC50-E0BF-93CB-3180-DF2D959C8971}"/>
              </a:ext>
            </a:extLst>
          </p:cNvPr>
          <p:cNvSpPr/>
          <p:nvPr/>
        </p:nvSpPr>
        <p:spPr>
          <a:xfrm>
            <a:off x="327546" y="4844717"/>
            <a:ext cx="7012676" cy="13834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фінансування – до 1 млн грн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 - до 10 років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– сімейні ФГ (без статусу юридичної особи)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 призначення -  придбання землі (до 20 га)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FCF8B0F-C447-90A5-5E4A-BD3C19DFA424}"/>
              </a:ext>
            </a:extLst>
          </p:cNvPr>
          <p:cNvSpPr/>
          <p:nvPr/>
        </p:nvSpPr>
        <p:spPr>
          <a:xfrm>
            <a:off x="327547" y="2390275"/>
            <a:ext cx="7012676" cy="23421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фінансування  - до 1 млн грн для новостворених ФГ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-  до 5 років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Цільове призначення: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техніки, обладнання. Поповнення обігових коштів;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маточного поголів’я ВРХ, свиней, кіз,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Переробка с/г продукції;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приміщень, закладання багаторічних насаджень, кооперація, зрошення, меліорація.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&quot;Пустой&quot;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D90E97E-7CF2-B6D3-AD67-833159BC779A}"/>
              </a:ext>
            </a:extLst>
          </p:cNvPr>
          <p:cNvSpPr/>
          <p:nvPr/>
        </p:nvSpPr>
        <p:spPr>
          <a:xfrm>
            <a:off x="7667767" y="2390274"/>
            <a:ext cx="4196686" cy="3837895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8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10E26-E08B-C379-031C-BEF19AB53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19B74-5C36-1D05-95D7-5F045279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859B0D-CEA0-0B43-1D4B-C103F5E9A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0D849949-536C-A246-3107-4EB703F02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 fontScale="92500" lnSpcReduction="10000"/>
          </a:bodyPr>
          <a:lstStyle/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дтримки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фермерським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                                     Постанова КМУ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№918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57FF15-F1D1-4629-7ACE-60B6234442AD}"/>
              </a:ext>
            </a:extLst>
          </p:cNvPr>
          <p:cNvSpPr/>
          <p:nvPr/>
        </p:nvSpPr>
        <p:spPr>
          <a:xfrm>
            <a:off x="318805" y="3080084"/>
            <a:ext cx="6741995" cy="9096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Аграрії, які мають в обробітку до 120 га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Розмір дотації -  4 тис. грн на 1 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2024238-E9D1-A94B-30D8-4F91290354E5}"/>
              </a:ext>
            </a:extLst>
          </p:cNvPr>
          <p:cNvSpPr/>
          <p:nvPr/>
        </p:nvSpPr>
        <p:spPr>
          <a:xfrm>
            <a:off x="318804" y="4167460"/>
            <a:ext cx="6741995" cy="1446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Фермери, які мають у власності: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від 3 до 100 корів – 7 тис. грн на одну особину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поголів’я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від 5 до 500 голів кіз та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овець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тис. грн на одну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особину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B86721B-2FCC-474E-515F-FF771FEF274A}"/>
              </a:ext>
            </a:extLst>
          </p:cNvPr>
          <p:cNvSpPr/>
          <p:nvPr/>
        </p:nvSpPr>
        <p:spPr>
          <a:xfrm>
            <a:off x="323355" y="5759597"/>
            <a:ext cx="6737446" cy="6958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Терміни  -  з 1 травня по 30 червня  поточного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бюджетного періоду через ДАР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&quot;Пустой&quot;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5A8CE8-EFFF-1C63-8579-EB0B9DD1A98C}"/>
              </a:ext>
            </a:extLst>
          </p:cNvPr>
          <p:cNvSpPr/>
          <p:nvPr/>
        </p:nvSpPr>
        <p:spPr>
          <a:xfrm>
            <a:off x="7972926" y="3080084"/>
            <a:ext cx="3753853" cy="3096127"/>
          </a:xfrm>
          <a:prstGeom prst="actionButtonBlank">
            <a:avLst/>
          </a:prstGeom>
          <a:blipFill>
            <a:blip r:embed="rId3"/>
            <a:stretch>
              <a:fillRect l="-25000" r="-25000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орова со сплошной заливкой">
            <a:extLst>
              <a:ext uri="{FF2B5EF4-FFF2-40B4-BE49-F238E27FC236}">
                <a16:creationId xmlns:a16="http://schemas.microsoft.com/office/drawing/2014/main" id="{3EBE35C2-A136-DBD6-E757-494C5C582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63" y="4470000"/>
            <a:ext cx="362311" cy="361366"/>
          </a:xfrm>
          <a:prstGeom prst="rect">
            <a:avLst/>
          </a:prstGeom>
        </p:spPr>
      </p:pic>
      <p:pic>
        <p:nvPicPr>
          <p:cNvPr id="12" name="Рисунок 11" descr="Маркетинг со сплошной заливкой">
            <a:extLst>
              <a:ext uri="{FF2B5EF4-FFF2-40B4-BE49-F238E27FC236}">
                <a16:creationId xmlns:a16="http://schemas.microsoft.com/office/drawing/2014/main" id="{8E6DDABC-A6BA-654A-762D-320DF4B43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825" y="5095690"/>
            <a:ext cx="449001" cy="449001"/>
          </a:xfrm>
          <a:prstGeom prst="rect">
            <a:avLst/>
          </a:prstGeom>
        </p:spPr>
      </p:pic>
      <p:pic>
        <p:nvPicPr>
          <p:cNvPr id="14" name="Рисунок 13" descr="Часы со сплошной заливкой">
            <a:extLst>
              <a:ext uri="{FF2B5EF4-FFF2-40B4-BE49-F238E27FC236}">
                <a16:creationId xmlns:a16="http://schemas.microsoft.com/office/drawing/2014/main" id="{5E8549EB-DC82-3691-28AD-DEBA3804E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873" y="5844005"/>
            <a:ext cx="427490" cy="449001"/>
          </a:xfrm>
          <a:prstGeom prst="rect">
            <a:avLst/>
          </a:prstGeom>
        </p:spPr>
      </p:pic>
      <p:pic>
        <p:nvPicPr>
          <p:cNvPr id="16" name="Рисунок 15" descr="Земной шар: Африка и Европа со сплошной заливкой">
            <a:extLst>
              <a:ext uri="{FF2B5EF4-FFF2-40B4-BE49-F238E27FC236}">
                <a16:creationId xmlns:a16="http://schemas.microsoft.com/office/drawing/2014/main" id="{B73D9EA4-28DB-30F9-41EB-90B88E37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658" y="3185974"/>
            <a:ext cx="409433" cy="348917"/>
          </a:xfrm>
          <a:prstGeom prst="rect">
            <a:avLst/>
          </a:prstGeom>
        </p:spPr>
      </p:pic>
      <p:pic>
        <p:nvPicPr>
          <p:cNvPr id="18" name="Рисунок 17" descr="Деньги со сплошной заливкой">
            <a:extLst>
              <a:ext uri="{FF2B5EF4-FFF2-40B4-BE49-F238E27FC236}">
                <a16:creationId xmlns:a16="http://schemas.microsoft.com/office/drawing/2014/main" id="{F5FBB7DA-A0E1-4EE8-9AFD-4B5A0B3875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1825" y="34634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8A2BC-40A6-9689-89D1-68CB575E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D6A8-27BD-C0A9-933D-30BB5AEF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48" y="0"/>
            <a:ext cx="10349552" cy="162408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аграрної політики,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 та земельних відносин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Одеської ОВА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B604D8-3ACD-2B0F-F27D-7E5977FF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448" cy="1624086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86493FA3-71A2-D36E-B467-37E3BDEC7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1624085"/>
            <a:ext cx="12192000" cy="5233915"/>
          </a:xfrm>
        </p:spPr>
        <p:txBody>
          <a:bodyPr>
            <a:normAutofit/>
          </a:bodyPr>
          <a:lstStyle/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ГРАНТИ ДЛЯ АГРАРІЇВ</a:t>
            </a: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єРобота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USAID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АГРО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E8CC89-6A0A-F6E0-628C-27CCE6193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2756848"/>
            <a:ext cx="5090614" cy="3739486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6D92A3B7-5B67-EF40-1C45-9C1489833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24" y="3149221"/>
            <a:ext cx="914400" cy="914400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1035C17A-E161-5DBD-8C49-C5C8F1722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24" y="43331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1160</Words>
  <Application>Microsoft Office PowerPoint</Application>
  <PresentationFormat>Широкоэкранный</PresentationFormat>
  <Paragraphs>249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       Програми підтримки аграрного сектору на 2024 рік 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  <vt:lpstr>Департамент аграрної політики, продовольства та земельних відносин Одеської ОВА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Програми підтримки аграрного сектору на 2024 рік  </dc:title>
  <dc:creator>Home</dc:creator>
  <cp:lastModifiedBy>Home</cp:lastModifiedBy>
  <cp:revision>35</cp:revision>
  <dcterms:created xsi:type="dcterms:W3CDTF">2024-02-15T09:19:11Z</dcterms:created>
  <dcterms:modified xsi:type="dcterms:W3CDTF">2024-03-21T12:10:02Z</dcterms:modified>
</cp:coreProperties>
</file>