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2" r:id="rId3"/>
    <p:sldId id="260" r:id="rId4"/>
    <p:sldId id="286" r:id="rId5"/>
    <p:sldId id="271" r:id="rId6"/>
    <p:sldId id="258" r:id="rId7"/>
    <p:sldId id="281" r:id="rId8"/>
    <p:sldId id="279" r:id="rId9"/>
    <p:sldId id="269" r:id="rId10"/>
    <p:sldId id="282" r:id="rId11"/>
    <p:sldId id="283" r:id="rId12"/>
    <p:sldId id="274" r:id="rId13"/>
    <p:sldId id="261" r:id="rId14"/>
    <p:sldId id="262" r:id="rId15"/>
    <p:sldId id="263" r:id="rId16"/>
    <p:sldId id="264" r:id="rId17"/>
    <p:sldId id="265" r:id="rId18"/>
    <p:sldId id="268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4C8EEF2-C927-4CA6-8486-0FD7485971A9}">
          <p14:sldIdLst>
            <p14:sldId id="284"/>
            <p14:sldId id="272"/>
            <p14:sldId id="260"/>
            <p14:sldId id="286"/>
            <p14:sldId id="271"/>
            <p14:sldId id="258"/>
            <p14:sldId id="281"/>
            <p14:sldId id="279"/>
            <p14:sldId id="269"/>
            <p14:sldId id="282"/>
            <p14:sldId id="283"/>
            <p14:sldId id="274"/>
            <p14:sldId id="261"/>
            <p14:sldId id="262"/>
            <p14:sldId id="263"/>
            <p14:sldId id="264"/>
            <p14:sldId id="265"/>
            <p14:sldId id="268"/>
            <p14:sldId id="287"/>
            <p14:sldId id="288"/>
          </p14:sldIdLst>
        </p14:section>
        <p14:section name="Раздел без заголовка" id="{1B4C3001-61C0-4024-9BFB-1DFE5B3A7E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0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7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3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>
                <a:lumMod val="60000"/>
                <a:lumOff val="40000"/>
              </a:schemeClr>
            </a:gs>
            <a:gs pos="52000">
              <a:srgbClr val="85C2FF"/>
            </a:gs>
            <a:gs pos="70000">
              <a:srgbClr val="FFFF00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998C-D19F-42CB-9636-D68E52DDB047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0D21-E759-4B04-9522-7D4DE11F9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l:+380948632335" TargetMode="External"/><Relationship Id="rId2" Type="http://schemas.openxmlformats.org/officeDocument/2006/relationships/hyperlink" Target="tel:+38094863201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deszemspilka@gmail.com" TargetMode="External"/><Relationship Id="rId4" Type="http://schemas.openxmlformats.org/officeDocument/2006/relationships/hyperlink" Target="tel:+3809486321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ОДЕСЬКА ОБЛАСНА ДЕРЖАВНА АДМІНІСТРАЦІЯ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725764"/>
            <a:ext cx="8229600" cy="3400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Науково-практична конференція </a:t>
            </a:r>
            <a:endParaRPr lang="uk-UA" u="sng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marL="0" indent="0" algn="ctr">
              <a:buNone/>
            </a:pPr>
            <a:r>
              <a:rPr lang="uk-UA" sz="3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"</a:t>
            </a:r>
            <a:r>
              <a:rPr lang="uk-UA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Основні новації, запроваджені змінами Українського законодавства в травні липні 2021 р. та підвищення ролі територіальних громад у інвестиційній політиці, включаючи містобудівну діяльність та земельні правовідносини."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+mj-lt"/>
                <a:ea typeface="+mj-ea"/>
                <a:cs typeface="+mj-cs"/>
              </a:rPr>
              <a:t>Громадська </a:t>
            </a:r>
            <a:r>
              <a:rPr lang="uk-UA" sz="2800" b="1" dirty="0">
                <a:latin typeface="+mj-lt"/>
                <a:ea typeface="+mj-ea"/>
                <a:cs typeface="+mj-cs"/>
              </a:rPr>
              <a:t>організація «Одеська обласна асоціація роботодавців підприємств землеустрою України»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67544" y="427038"/>
            <a:ext cx="2232248" cy="12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/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1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F8EB4-BD2C-4661-8C72-A7187717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Екологічні питання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DFC7CD-8C55-440C-992E-6BAE042E2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3240360" cy="854366"/>
          </a:xfrm>
        </p:spPr>
        <p:txBody>
          <a:bodyPr>
            <a:noAutofit/>
          </a:bodyPr>
          <a:lstStyle/>
          <a:p>
            <a:r>
              <a:rPr lang="uk-UA" sz="2400" dirty="0"/>
              <a:t>Смарагдова мережа</a:t>
            </a:r>
          </a:p>
          <a:p>
            <a:r>
              <a:rPr lang="uk-UA" sz="2400" dirty="0"/>
              <a:t>Екологічна мережа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177C3E-71C9-4AAF-888F-6305D5D65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980728"/>
            <a:ext cx="4824536" cy="39604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/>
              <a:t>Закон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Open Sans"/>
              </a:rPr>
              <a:t>"</a:t>
            </a:r>
            <a:r>
              <a:rPr lang="uk-UA" sz="2000" b="0" i="0" dirty="0" smtClean="0">
                <a:solidFill>
                  <a:srgbClr val="000000"/>
                </a:solidFill>
                <a:effectLst/>
                <a:latin typeface="Open Sans"/>
              </a:rPr>
              <a:t>Про території Смарагдової мережі" (№ 4461 від 04.12.2020 року)</a:t>
            </a:r>
          </a:p>
          <a:p>
            <a:r>
              <a:rPr lang="uk-UA" sz="1400" dirty="0" smtClean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Цей </a:t>
            </a:r>
            <a:r>
              <a:rPr lang="uk-UA" sz="1400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Закон спрямований на виконання зобов’язань України за міжнародними договорами, згода на обов’язковість яких надана Верховною Радою України, встановлює правові та організаційні засади визначення територій Смарагдової мережі та управління ними в Україні для збереження природних оселищ та видів фауни і флори, що підлягають особливій охороні,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п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равові та організаційні засади оцінки впливу на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території Смарагдової мережі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процесі прийняття рішень про провадження господарської діяльності, яка може мати значний вплив на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території Смарагдової мережі</a:t>
            </a:r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 урахуванням державних, громадських та приватних інтересів, </a:t>
            </a:r>
            <a:r>
              <a:rPr lang="uk-UA" sz="1400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правові та організаційні засади створення центрального органу виконавчої влади, що забезпечує реалізацію державної політики у сфері охорони та використання природно-заповідного фонду, екологічної та Смарагдової мереж, збереження біорізноманіття</a:t>
            </a:r>
            <a:r>
              <a:rPr lang="uk-UA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uk-UA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E367F6-7CAF-4DE0-982A-F3BB0E1E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2" y="2564904"/>
            <a:ext cx="3621761" cy="31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A2E463-BAE0-4F2C-B303-1B45B6F2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62" y="5123937"/>
            <a:ext cx="3857929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B3AC9-95C0-4607-B8F6-4177B418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/>
          <a:lstStyle/>
          <a:p>
            <a:r>
              <a:rPr lang="uk-UA" dirty="0"/>
              <a:t>Екологічні питання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9E2F1-6EED-45DC-B6BF-C2CCB3280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Оцінка планованої діяльності </a:t>
            </a:r>
          </a:p>
          <a:p>
            <a:endParaRPr lang="uk-UA" sz="2400" dirty="0" smtClean="0">
              <a:effectLst/>
              <a:latin typeface="Times" panose="02020603050405020304" pitchFamily="18" charset="0"/>
              <a:ea typeface="Times" panose="02020603050405020304" pitchFamily="18" charset="0"/>
            </a:endParaRPr>
          </a:p>
          <a:p>
            <a:r>
              <a:rPr lang="uk-UA" sz="2400" dirty="0" smtClean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під </a:t>
            </a:r>
            <a:r>
              <a:rPr lang="uk-UA" sz="2400" dirty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планованою діяльністю розуміється планована господарська діяльність, яка підлягає оцінці впливу на довкілля згідно із Законом України «Про оцінку впливу на довкілля», а також діяльність, визначена у Законі України «Про стратегічну екологічну оцінку</a:t>
            </a:r>
            <a:r>
              <a:rPr lang="uk-UA" sz="2400" dirty="0" smtClean="0">
                <a:effectLst/>
                <a:latin typeface="Times" panose="02020603050405020304" pitchFamily="18" charset="0"/>
                <a:ea typeface="Times" panose="02020603050405020304" pitchFamily="18" charset="0"/>
              </a:rPr>
              <a:t>».</a:t>
            </a:r>
          </a:p>
          <a:p>
            <a:endParaRPr lang="uk-UA" sz="1800" dirty="0">
              <a:latin typeface="Times" panose="02020603050405020304" pitchFamily="18" charset="0"/>
              <a:ea typeface="Times" panose="02020603050405020304" pitchFamily="18" charset="0"/>
            </a:endParaRPr>
          </a:p>
          <a:p>
            <a:r>
              <a:rPr lang="uk-UA" dirty="0" smtClean="0"/>
              <a:t>Екологічна </a:t>
            </a:r>
            <a:r>
              <a:rPr lang="uk-UA" dirty="0"/>
              <a:t>мережа, заповідники, ліси, лісосмуги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8FC84-ABE3-4DDD-98B7-87D755694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Облік платників екологічного податку:</a:t>
            </a:r>
          </a:p>
          <a:p>
            <a:r>
              <a:rPr lang="uk-UA" dirty="0"/>
              <a:t>Мають викиди в атмосферу, скиди вод, забруднення </a:t>
            </a:r>
            <a:r>
              <a:rPr lang="uk-UA" dirty="0" err="1"/>
              <a:t>грунтів</a:t>
            </a:r>
            <a:r>
              <a:rPr lang="uk-UA" dirty="0"/>
              <a:t>, полігони відходів…</a:t>
            </a:r>
          </a:p>
          <a:p>
            <a:r>
              <a:rPr lang="uk-UA" dirty="0"/>
              <a:t>Здійснюють видобуток надр</a:t>
            </a:r>
          </a:p>
          <a:p>
            <a:r>
              <a:rPr lang="uk-UA" dirty="0"/>
              <a:t>Вирощують органічну продукцію</a:t>
            </a:r>
          </a:p>
          <a:p>
            <a:r>
              <a:rPr lang="uk-UA" dirty="0"/>
              <a:t>Несуть ризики надзвичайних ситуацій для середовища</a:t>
            </a:r>
          </a:p>
        </p:txBody>
      </p:sp>
    </p:spTree>
    <p:extLst>
      <p:ext uri="{BB962C8B-B14F-4D97-AF65-F5344CB8AC3E}">
        <p14:creationId xmlns:p14="http://schemas.microsoft.com/office/powerpoint/2010/main" val="337194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ЗАЛУЧЕННЯ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ІНВЕСТИЦІЙ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   ГРОМАДУ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1900808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результат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9348" r="6252" b="4265"/>
          <a:stretch/>
        </p:blipFill>
        <p:spPr bwMode="auto">
          <a:xfrm>
            <a:off x="26098" y="0"/>
            <a:ext cx="9117902" cy="68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9878" r="6695" b="6355"/>
          <a:stretch/>
        </p:blipFill>
        <p:spPr bwMode="auto">
          <a:xfrm>
            <a:off x="0" y="116632"/>
            <a:ext cx="897071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0365" r="6254" b="12485"/>
          <a:stretch/>
        </p:blipFill>
        <p:spPr bwMode="auto">
          <a:xfrm>
            <a:off x="25151" y="0"/>
            <a:ext cx="897537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9771" r="6036" b="5803"/>
          <a:stretch/>
        </p:blipFill>
        <p:spPr bwMode="auto">
          <a:xfrm>
            <a:off x="126102" y="260648"/>
            <a:ext cx="8766378" cy="64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9634" r="6339" b="4910"/>
          <a:stretch/>
        </p:blipFill>
        <p:spPr bwMode="auto">
          <a:xfrm>
            <a:off x="251520" y="188640"/>
            <a:ext cx="848249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8928992" cy="3284984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- </a:t>
            </a:r>
            <a:r>
              <a:rPr lang="uk-UA" sz="2400" b="1" dirty="0" smtClean="0">
                <a:solidFill>
                  <a:srgbClr val="3333FF"/>
                </a:solidFill>
              </a:rPr>
              <a:t>Поточні консультації з питань земельних правовідносин та землеустрою, містобудівної діяльності та питань екології на постійній основі</a:t>
            </a:r>
            <a:br>
              <a:rPr lang="uk-UA" sz="2400" b="1" dirty="0" smtClean="0">
                <a:solidFill>
                  <a:srgbClr val="3333FF"/>
                </a:solidFill>
              </a:rPr>
            </a:br>
            <a:r>
              <a:rPr lang="uk-UA" sz="2400" b="1" dirty="0" smtClean="0">
                <a:solidFill>
                  <a:srgbClr val="3333FF"/>
                </a:solidFill>
              </a:rPr>
              <a:t>- Підвищення кваліфікації та навчання спеціалістів органів самоврядування, практичні семінари</a:t>
            </a:r>
            <a:br>
              <a:rPr lang="uk-UA" sz="2400" b="1" dirty="0" smtClean="0">
                <a:solidFill>
                  <a:srgbClr val="3333FF"/>
                </a:solidFill>
              </a:rPr>
            </a:br>
            <a:r>
              <a:rPr lang="uk-UA" sz="2400" b="1" dirty="0" smtClean="0">
                <a:solidFill>
                  <a:srgbClr val="3333FF"/>
                </a:solidFill>
              </a:rPr>
              <a:t>- Практична допомога в підготовці технічних завдань для замовлення робіт із землеустрою та містобудування посадовими особами місцевого самоврядування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024336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Громадська організація «Одеська обласна асоціація роботодавців підприємств землеустрою України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» та її структурний підрозділ Науково-технічна експертна Рада, що поєднує досвід та науковий потенціал більшості провідних фахівців регіону</a:t>
            </a:r>
          </a:p>
          <a:p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 підтримки Одеської обласної державної адміністрації</a:t>
            </a:r>
          </a:p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Південний навчально-консультаційний центр з питань землеустрою та містобудування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забезпечує:</a:t>
            </a:r>
          </a:p>
          <a:p>
            <a:pPr marL="0" indent="0">
              <a:buNone/>
            </a:pPr>
            <a:endParaRPr lang="uk-UA" sz="1800" dirty="0" smtClean="0">
              <a:cs typeface="Aharoni" pitchFamily="2" charset="-79"/>
            </a:endParaRPr>
          </a:p>
          <a:p>
            <a:pPr marL="0" indent="0">
              <a:buNone/>
            </a:pPr>
            <a:endParaRPr lang="ru-RU" sz="28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32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З питань консультацій та навчання звертатися в робочі дні</a:t>
            </a:r>
            <a:br>
              <a:rPr lang="uk-UA" sz="2800" dirty="0" smtClean="0"/>
            </a:br>
            <a:r>
              <a:rPr lang="uk-UA" sz="2800" dirty="0" smtClean="0"/>
              <a:t>з </a:t>
            </a:r>
            <a:r>
              <a:rPr lang="uk-UA" sz="2700" dirty="0"/>
              <a:t>10</a:t>
            </a:r>
            <a:r>
              <a:rPr lang="uk-UA" sz="2700" u="sng" baseline="30000" dirty="0"/>
              <a:t>00</a:t>
            </a:r>
            <a:r>
              <a:rPr lang="uk-UA" sz="2700" dirty="0"/>
              <a:t> по 17</a:t>
            </a:r>
            <a:r>
              <a:rPr lang="uk-UA" sz="2700" u="sng" baseline="30000" dirty="0"/>
              <a:t>00</a:t>
            </a:r>
            <a:r>
              <a:rPr lang="uk-UA" sz="2700" dirty="0"/>
              <a:t>    перерва 13</a:t>
            </a:r>
            <a:r>
              <a:rPr lang="uk-UA" sz="2700" u="sng" baseline="30000" dirty="0"/>
              <a:t>00</a:t>
            </a:r>
            <a:r>
              <a:rPr lang="uk-UA" sz="2700" dirty="0"/>
              <a:t> -</a:t>
            </a:r>
            <a:r>
              <a:rPr lang="uk-UA" sz="2700" dirty="0" smtClean="0"/>
              <a:t>14</a:t>
            </a:r>
            <a:r>
              <a:rPr lang="uk-UA" sz="2700" u="sng" baseline="30000" dirty="0" smtClean="0"/>
              <a:t>00</a:t>
            </a:r>
            <a:r>
              <a:rPr lang="uk-UA" sz="2700" dirty="0" smtClean="0"/>
              <a:t>: 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«Південний </a:t>
            </a:r>
            <a:r>
              <a:rPr lang="uk-UA" sz="2800" dirty="0"/>
              <a:t>навчально-консультаційний центр з питань землеустрою та </a:t>
            </a:r>
            <a:r>
              <a:rPr lang="uk-UA" sz="2800" dirty="0" smtClean="0"/>
              <a:t>містобудування» </a:t>
            </a:r>
            <a:r>
              <a:rPr lang="uk-UA" sz="2800" dirty="0"/>
              <a:t>працює на базі ВСП «Одеський торговельно-економічний фаховий коледж КНТЕУ</a:t>
            </a:r>
            <a:r>
              <a:rPr lang="uk-UA" sz="2800" dirty="0" smtClean="0"/>
              <a:t>»</a:t>
            </a:r>
            <a:r>
              <a:rPr lang="ru-RU" sz="2800" dirty="0"/>
              <a:t> </a:t>
            </a:r>
            <a:r>
              <a:rPr lang="ru-RU" sz="2800" dirty="0" smtClean="0"/>
              <a:t> Одеса</a:t>
            </a:r>
            <a:r>
              <a:rPr lang="ru-RU" sz="2800" dirty="0"/>
              <a:t>, </a:t>
            </a:r>
            <a:r>
              <a:rPr lang="ru-RU" sz="2800" dirty="0" err="1"/>
              <a:t>вул</a:t>
            </a:r>
            <a:r>
              <a:rPr lang="ru-RU" sz="2800" dirty="0"/>
              <a:t> </a:t>
            </a:r>
            <a:r>
              <a:rPr lang="ru-RU" sz="2800" dirty="0" err="1"/>
              <a:t>Інглезі</a:t>
            </a:r>
            <a:r>
              <a:rPr lang="ru-RU" sz="2800" dirty="0"/>
              <a:t>, буд. </a:t>
            </a:r>
            <a:r>
              <a:rPr lang="ru-RU" sz="2800" dirty="0" smtClean="0"/>
              <a:t>6 </a:t>
            </a:r>
            <a:br>
              <a:rPr lang="ru-RU" sz="2800" dirty="0" smtClean="0"/>
            </a:br>
            <a:r>
              <a:rPr lang="ru-RU" sz="2800" dirty="0" smtClean="0"/>
              <a:t>тел</a:t>
            </a:r>
            <a:r>
              <a:rPr lang="ru-RU" sz="2800" dirty="0"/>
              <a:t>. </a:t>
            </a:r>
            <a:r>
              <a:rPr lang="ru-RU" sz="2800" dirty="0">
                <a:hlinkClick r:id="rId2"/>
              </a:rPr>
              <a:t>(094)863-20-17</a:t>
            </a:r>
            <a:r>
              <a:rPr lang="ru-RU" sz="2800" dirty="0"/>
              <a:t>, </a:t>
            </a:r>
            <a:r>
              <a:rPr lang="ru-RU" sz="2800" dirty="0">
                <a:hlinkClick r:id="rId3"/>
              </a:rPr>
              <a:t>(094)863-23-35</a:t>
            </a:r>
            <a:r>
              <a:rPr lang="ru-RU" sz="2800" dirty="0"/>
              <a:t>, </a:t>
            </a:r>
            <a:r>
              <a:rPr lang="ru-RU" sz="2800" dirty="0">
                <a:hlinkClick r:id="rId4"/>
              </a:rPr>
              <a:t>(</a:t>
            </a:r>
            <a:r>
              <a:rPr lang="ru-RU" sz="2800" dirty="0" smtClean="0">
                <a:hlinkClick r:id="rId4"/>
              </a:rPr>
              <a:t>094)863-21-14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ел. адреса: </a:t>
            </a:r>
            <a:r>
              <a:rPr lang="uk-UA" sz="2400" u="sng" dirty="0" smtClean="0">
                <a:hlinkClick r:id="rId5"/>
              </a:rPr>
              <a:t>odeszemspilka@gmail.com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81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576064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         </a:t>
            </a:r>
            <a:r>
              <a:rPr lang="uk-UA" sz="45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 набранням чинності Закону України “Про внесення змін до деяких законодавчих актів України щодо вдосконалення системи управління та дерегуляції у сфері земельних відносин” №14123-ІХ від 28 квітня 2021 року </a:t>
            </a:r>
            <a:r>
              <a:rPr lang="uk-UA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розширюються повноваження органів місцевого самоврядування щодо розпорядження землями</a:t>
            </a:r>
            <a:r>
              <a:rPr lang="uk-UA" sz="45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які у відповідності закону переходять у комунальну власність територіальних громад, а в той же час </a:t>
            </a:r>
            <a:r>
              <a:rPr lang="uk-UA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посилюється відповідальність органів місцевого самоврядування за прийняті рішення стосовно розпорядження землею</a:t>
            </a:r>
            <a:r>
              <a:rPr lang="uk-UA" sz="45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    </a:t>
            </a:r>
            <a:endParaRPr lang="ru-RU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Особлива </a:t>
            </a:r>
            <a:r>
              <a:rPr lang="uk-UA" b="1" dirty="0">
                <a:solidFill>
                  <a:srgbClr val="FFFF00"/>
                </a:solidFill>
              </a:rPr>
              <a:t>подяка за презентації</a:t>
            </a:r>
            <a:r>
              <a:rPr lang="uk-UA" b="1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sz="2000" b="1" dirty="0" err="1" smtClean="0"/>
              <a:t>Резніковій</a:t>
            </a:r>
            <a:r>
              <a:rPr lang="uk-UA" sz="2000" b="1" dirty="0" smtClean="0"/>
              <a:t> </a:t>
            </a:r>
            <a:r>
              <a:rPr lang="uk-UA" sz="2000" b="1" dirty="0"/>
              <a:t>Катерині</a:t>
            </a:r>
            <a:r>
              <a:rPr lang="uk-UA" sz="2000" dirty="0"/>
              <a:t> – кандидату географічних наук, експерту з просторового планування, керівнику технічного департаменту ТОВ «</a:t>
            </a:r>
            <a:r>
              <a:rPr lang="uk-UA" sz="2000" dirty="0" err="1"/>
              <a:t>БломІнфо-Юкрейн</a:t>
            </a:r>
            <a:r>
              <a:rPr lang="uk-UA" sz="2000" dirty="0" smtClean="0"/>
              <a:t>»;</a:t>
            </a:r>
          </a:p>
          <a:p>
            <a:r>
              <a:rPr lang="uk-UA" sz="2000" b="1" dirty="0"/>
              <a:t>Третяку Роману </a:t>
            </a:r>
            <a:r>
              <a:rPr lang="uk-UA" sz="2000" dirty="0"/>
              <a:t>– Голові ГІС Асоціації України, кандидату економічних наук</a:t>
            </a:r>
            <a:r>
              <a:rPr lang="uk-UA" sz="2000" dirty="0" smtClean="0"/>
              <a:t>;</a:t>
            </a:r>
          </a:p>
          <a:p>
            <a:r>
              <a:rPr lang="uk-UA" sz="2000" b="1" dirty="0" err="1"/>
              <a:t>Габрієль</a:t>
            </a:r>
            <a:r>
              <a:rPr lang="uk-UA" sz="2000" b="1" dirty="0"/>
              <a:t> Михайлу</a:t>
            </a:r>
            <a:r>
              <a:rPr lang="uk-UA" sz="2000" dirty="0"/>
              <a:t> – доценту напрямку «Містобудування та територіальне планування», УКД (Університет Короля Данила), експерту містобудування «експертиза містобудівної документації</a:t>
            </a:r>
            <a:r>
              <a:rPr lang="uk-UA" sz="2000" dirty="0" smtClean="0"/>
              <a:t>».</a:t>
            </a: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Для того, щоб управляти землями та містобудівною діяльністю, Громада повинна, в першу чергу, визначити межі </a:t>
            </a:r>
            <a:r>
              <a:rPr lang="uk-UA" sz="2400" dirty="0" smtClean="0">
                <a:solidFill>
                  <a:srgbClr val="FFFF00"/>
                </a:solidFill>
              </a:rPr>
              <a:t>своєї території. Немає </a:t>
            </a:r>
            <a:r>
              <a:rPr lang="uk-UA" sz="2400" dirty="0">
                <a:solidFill>
                  <a:srgbClr val="FFFF00"/>
                </a:solidFill>
              </a:rPr>
              <a:t>меж – </a:t>
            </a:r>
            <a:r>
              <a:rPr lang="uk-UA" sz="2400" dirty="0" smtClean="0">
                <a:solidFill>
                  <a:srgbClr val="FFFF00"/>
                </a:solidFill>
              </a:rPr>
              <a:t>немає </a:t>
            </a:r>
            <a:r>
              <a:rPr lang="uk-UA" sz="2400" dirty="0">
                <a:solidFill>
                  <a:srgbClr val="FFFF00"/>
                </a:solidFill>
              </a:rPr>
              <a:t>чим управляти.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19527" r="6673" b="12394"/>
          <a:stretch/>
        </p:blipFill>
        <p:spPr bwMode="auto">
          <a:xfrm>
            <a:off x="683568" y="1679495"/>
            <a:ext cx="7956377" cy="451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0" t="25292" r="2414" b="16343"/>
          <a:stretch/>
        </p:blipFill>
        <p:spPr bwMode="auto">
          <a:xfrm>
            <a:off x="240330" y="908720"/>
            <a:ext cx="8937579" cy="53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7539" r="9762" b="13112"/>
          <a:stretch/>
        </p:blipFill>
        <p:spPr bwMode="auto">
          <a:xfrm>
            <a:off x="0" y="404665"/>
            <a:ext cx="9144000" cy="556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25229" r="7227" b="16346"/>
          <a:stretch/>
        </p:blipFill>
        <p:spPr bwMode="auto">
          <a:xfrm>
            <a:off x="-2707" y="40844"/>
            <a:ext cx="9378176" cy="68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7063" r="2503" b="8135"/>
          <a:stretch/>
        </p:blipFill>
        <p:spPr bwMode="auto">
          <a:xfrm>
            <a:off x="0" y="476672"/>
            <a:ext cx="9289144" cy="54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7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9" t="16865" r="7377" b="6250"/>
          <a:stretch/>
        </p:blipFill>
        <p:spPr bwMode="auto">
          <a:xfrm>
            <a:off x="0" y="457136"/>
            <a:ext cx="9169628" cy="57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17863" r="34562" b="16741"/>
          <a:stretch/>
        </p:blipFill>
        <p:spPr bwMode="auto">
          <a:xfrm>
            <a:off x="395536" y="260647"/>
            <a:ext cx="7560840" cy="63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6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505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Aharoni</vt:lpstr>
      <vt:lpstr>Arial</vt:lpstr>
      <vt:lpstr>Calibri</vt:lpstr>
      <vt:lpstr>Cambria</vt:lpstr>
      <vt:lpstr>Open Sans</vt:lpstr>
      <vt:lpstr>Times</vt:lpstr>
      <vt:lpstr>Times New Roman</vt:lpstr>
      <vt:lpstr>Тема Office</vt:lpstr>
      <vt:lpstr>ОДЕСЬКА ОБЛАСНА ДЕРЖАВНА АДМІНІСТРАЦІЯ</vt:lpstr>
      <vt:lpstr>Презентация PowerPoint</vt:lpstr>
      <vt:lpstr>Для того, щоб управляти землями та містобудівною діяльністю, Громада повинна, в першу чергу, визначити межі своєї території. Немає меж – немає чим управляти.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Екологічні питання</vt:lpstr>
      <vt:lpstr>Екологічні питання</vt:lpstr>
      <vt:lpstr>   ЗАЛУЧЕННЯ   ІНВЕСТИЦІЙ  У    ГРОМАДУ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Поточні консультації з питань земельних правовідносин та землеустрою, містобудівної діяльності та питань екології на постійній основі - Підвищення кваліфікації та навчання спеціалістів органів самоврядування, практичні семінари - Практична допомога в підготовці технічних завдань для замовлення робіт із землеустрою та містобудування посадовими особами місцевого самоврядування</vt:lpstr>
      <vt:lpstr>З питань консультацій та навчання звертатися в робочі дні з 1000 по 1700    перерва 1300 -1400:  «Південний навчально-консультаційний центр з питань землеустрою та містобудування» працює на базі ВСП «Одеський торговельно-економічний фаховий коледж КНТЕУ»  Одеса, вул Інглезі, буд. 6  тел. (094)863-20-17, (094)863-23-35, (094)863-21-14 ел. адреса: odeszemspilka@gmail.com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Південний  навчально-консультаційний центр  з питань  землеустрою та містобудування</dc:title>
  <dc:creator>ороо</dc:creator>
  <cp:lastModifiedBy>Пользователь Windows</cp:lastModifiedBy>
  <cp:revision>38</cp:revision>
  <cp:lastPrinted>2021-07-22T17:23:20Z</cp:lastPrinted>
  <dcterms:created xsi:type="dcterms:W3CDTF">2021-07-21T11:29:07Z</dcterms:created>
  <dcterms:modified xsi:type="dcterms:W3CDTF">2021-08-13T09:23:00Z</dcterms:modified>
</cp:coreProperties>
</file>